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1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2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  <p:sldMasterId id="2147483704" r:id="rId5"/>
  </p:sldMasterIdLst>
  <p:notesMasterIdLst>
    <p:notesMasterId r:id="rId52"/>
  </p:notesMasterIdLst>
  <p:sldIdLst>
    <p:sldId id="370" r:id="rId6"/>
    <p:sldId id="373" r:id="rId7"/>
    <p:sldId id="405" r:id="rId8"/>
    <p:sldId id="372" r:id="rId9"/>
    <p:sldId id="409" r:id="rId10"/>
    <p:sldId id="256" r:id="rId11"/>
    <p:sldId id="303" r:id="rId12"/>
    <p:sldId id="355" r:id="rId13"/>
    <p:sldId id="411" r:id="rId14"/>
    <p:sldId id="356" r:id="rId15"/>
    <p:sldId id="403" r:id="rId16"/>
    <p:sldId id="329" r:id="rId17"/>
    <p:sldId id="404" r:id="rId18"/>
    <p:sldId id="407" r:id="rId19"/>
    <p:sldId id="302" r:id="rId20"/>
    <p:sldId id="305" r:id="rId21"/>
    <p:sldId id="406" r:id="rId22"/>
    <p:sldId id="344" r:id="rId23"/>
    <p:sldId id="340" r:id="rId24"/>
    <p:sldId id="346" r:id="rId25"/>
    <p:sldId id="337" r:id="rId26"/>
    <p:sldId id="369" r:id="rId27"/>
    <p:sldId id="368" r:id="rId28"/>
    <p:sldId id="382" r:id="rId29"/>
    <p:sldId id="383" r:id="rId30"/>
    <p:sldId id="384" r:id="rId31"/>
    <p:sldId id="385" r:id="rId32"/>
    <p:sldId id="408" r:id="rId33"/>
    <p:sldId id="413" r:id="rId34"/>
    <p:sldId id="414" r:id="rId35"/>
    <p:sldId id="390" r:id="rId36"/>
    <p:sldId id="388" r:id="rId37"/>
    <p:sldId id="412" r:id="rId38"/>
    <p:sldId id="389" r:id="rId39"/>
    <p:sldId id="415" r:id="rId40"/>
    <p:sldId id="351" r:id="rId41"/>
    <p:sldId id="374" r:id="rId42"/>
    <p:sldId id="375" r:id="rId43"/>
    <p:sldId id="376" r:id="rId44"/>
    <p:sldId id="393" r:id="rId45"/>
    <p:sldId id="378" r:id="rId46"/>
    <p:sldId id="379" r:id="rId47"/>
    <p:sldId id="380" r:id="rId48"/>
    <p:sldId id="381" r:id="rId49"/>
    <p:sldId id="400" r:id="rId50"/>
    <p:sldId id="401" r:id="rId5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663F76E2-5597-4826-B36A-DCFB08B5F032}">
          <p14:sldIdLst>
            <p14:sldId id="370"/>
            <p14:sldId id="373"/>
            <p14:sldId id="405"/>
            <p14:sldId id="372"/>
            <p14:sldId id="409"/>
            <p14:sldId id="256"/>
            <p14:sldId id="303"/>
            <p14:sldId id="355"/>
            <p14:sldId id="411"/>
            <p14:sldId id="356"/>
          </p14:sldIdLst>
        </p14:section>
        <p14:section name="Demo" id="{0E2C8313-4FAB-4A76-A729-A974A6153DE5}">
          <p14:sldIdLst>
            <p14:sldId id="403"/>
            <p14:sldId id="329"/>
            <p14:sldId id="404"/>
          </p14:sldIdLst>
        </p14:section>
        <p14:section name="Power analysis" id="{4A13A791-55F8-490E-9B90-F2585C22B613}">
          <p14:sldIdLst>
            <p14:sldId id="407"/>
            <p14:sldId id="302"/>
            <p14:sldId id="305"/>
            <p14:sldId id="406"/>
            <p14:sldId id="344"/>
            <p14:sldId id="340"/>
          </p14:sldIdLst>
        </p14:section>
        <p14:section name="Unbiasing" id="{31264F6C-BE86-43B0-9D65-5BCCC9D9E27A}">
          <p14:sldIdLst>
            <p14:sldId id="346"/>
            <p14:sldId id="337"/>
            <p14:sldId id="369"/>
            <p14:sldId id="368"/>
          </p14:sldIdLst>
        </p14:section>
        <p14:section name="Optimizations" id="{1322C06B-493D-42D6-86AE-07750BF93F14}">
          <p14:sldIdLst>
            <p14:sldId id="382"/>
            <p14:sldId id="383"/>
            <p14:sldId id="384"/>
            <p14:sldId id="385"/>
            <p14:sldId id="408"/>
            <p14:sldId id="413"/>
            <p14:sldId id="414"/>
            <p14:sldId id="390"/>
            <p14:sldId id="388"/>
            <p14:sldId id="412"/>
            <p14:sldId id="389"/>
          </p14:sldIdLst>
        </p14:section>
        <p14:section name="Conclusions" id="{518EE534-DE3D-4F45-AE64-803E976FF53B}">
          <p14:sldIdLst>
            <p14:sldId id="415"/>
            <p14:sldId id="351"/>
            <p14:sldId id="374"/>
            <p14:sldId id="375"/>
            <p14:sldId id="376"/>
            <p14:sldId id="393"/>
            <p14:sldId id="378"/>
            <p14:sldId id="379"/>
            <p14:sldId id="380"/>
            <p14:sldId id="381"/>
            <p14:sldId id="400"/>
            <p14:sldId id="40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8738" autoAdjust="0"/>
    <p:restoredTop sz="94660"/>
  </p:normalViewPr>
  <p:slideViewPr>
    <p:cSldViewPr snapToGrid="0">
      <p:cViewPr varScale="1">
        <p:scale>
          <a:sx n="43" d="100"/>
          <a:sy n="43" d="100"/>
        </p:scale>
        <p:origin x="24" y="300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0" d="100"/>
        <a:sy n="30" d="100"/>
      </p:scale>
      <p:origin x="0" y="-366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ivshits\AppData\Local\Temp\Temp1_hcom14ANDmturkdlls.zip\hcomp14\data\rich-taxed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ivshits\AppData\Local\Temp\Temp1_hcom14ANDmturkdlls.zip\hcomp14\data\rich-taxed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ivshits\Desktop\HowLikely2D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Book1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ivshits\AppData\Local\Temp\OneNote\15.0\NT\0\instant.ly%20costs1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[rich-taxed.xlsx]charts!PivotTable2</c:name>
    <c:fmtId val="-1"/>
  </c:pivotSource>
  <c:chart>
    <c:autoTitleDeleted val="0"/>
    <c:pivotFmts>
      <c:pivotFmt>
        <c:idx val="0"/>
        <c:spPr>
          <a:solidFill>
            <a:schemeClr val="bg1">
              <a:lumMod val="95000"/>
            </a:schemeClr>
          </a:solidFill>
          <a:ln>
            <a:solidFill>
              <a:sysClr val="windowText" lastClr="000000"/>
            </a:solidFill>
          </a:ln>
          <a:effectLst/>
        </c:spPr>
        <c:marker>
          <c:symbol val="none"/>
        </c:marker>
      </c:pivotFmt>
      <c:pivotFmt>
        <c:idx val="1"/>
        <c:spPr>
          <a:solidFill>
            <a:schemeClr val="tx1">
              <a:lumMod val="65000"/>
              <a:lumOff val="35000"/>
            </a:schemeClr>
          </a:solidFill>
          <a:ln>
            <a:solidFill>
              <a:sysClr val="windowText" lastClr="000000"/>
            </a:solidFill>
          </a:ln>
          <a:effectLst/>
        </c:spPr>
        <c:marker>
          <c:symbol val="none"/>
        </c:marker>
      </c:pivotFmt>
      <c:pivotFmt>
        <c:idx val="2"/>
        <c:spPr>
          <a:solidFill>
            <a:schemeClr val="bg1">
              <a:lumMod val="95000"/>
            </a:schemeClr>
          </a:solidFill>
          <a:ln>
            <a:solidFill>
              <a:sysClr val="windowText" lastClr="000000"/>
            </a:solidFill>
          </a:ln>
          <a:effectLst/>
        </c:spPr>
        <c:marker>
          <c:symbol val="none"/>
        </c:marker>
      </c:pivotFmt>
      <c:pivotFmt>
        <c:idx val="3"/>
        <c:spPr>
          <a:solidFill>
            <a:schemeClr val="tx1">
              <a:lumMod val="65000"/>
              <a:lumOff val="35000"/>
            </a:schemeClr>
          </a:solidFill>
          <a:ln>
            <a:solidFill>
              <a:sysClr val="windowText" lastClr="000000"/>
            </a:solidFill>
          </a:ln>
          <a:effectLst/>
        </c:spPr>
        <c:marker>
          <c:symbol val="none"/>
        </c:marker>
      </c:pivotFmt>
      <c:pivotFmt>
        <c:idx val="4"/>
        <c:spPr>
          <a:solidFill>
            <a:schemeClr val="bg1">
              <a:lumMod val="95000"/>
            </a:schemeClr>
          </a:solidFill>
          <a:ln>
            <a:solidFill>
              <a:sysClr val="windowText" lastClr="000000"/>
            </a:solidFill>
          </a:ln>
          <a:effectLst/>
        </c:spPr>
        <c:marker>
          <c:symbol val="none"/>
        </c:marker>
      </c:pivotFmt>
      <c:pivotFmt>
        <c:idx val="5"/>
        <c:spPr>
          <a:solidFill>
            <a:schemeClr val="tx1">
              <a:lumMod val="65000"/>
              <a:lumOff val="35000"/>
            </a:schemeClr>
          </a:solidFill>
          <a:ln>
            <a:solidFill>
              <a:sysClr val="windowText" lastClr="000000"/>
            </a:solidFill>
          </a:ln>
          <a:effectLst/>
        </c:spPr>
        <c:marker>
          <c:symbol val="none"/>
        </c:marker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charts!$B$3:$B$4</c:f>
              <c:strCache>
                <c:ptCount val="1"/>
                <c:pt idx="0">
                  <c:v>No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charts!$A$5:$A$7</c:f>
              <c:strCache>
                <c:ptCount val="2"/>
                <c:pt idx="0">
                  <c:v>Female</c:v>
                </c:pt>
                <c:pt idx="1">
                  <c:v>Male</c:v>
                </c:pt>
              </c:strCache>
            </c:strRef>
          </c:cat>
          <c:val>
            <c:numRef>
              <c:f>charts!$B$5:$B$7</c:f>
              <c:numCache>
                <c:formatCode>General</c:formatCode>
                <c:ptCount val="2"/>
                <c:pt idx="0">
                  <c:v>28</c:v>
                </c:pt>
                <c:pt idx="1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69-4B0E-A011-186B398CA005}"/>
            </c:ext>
          </c:extLst>
        </c:ser>
        <c:ser>
          <c:idx val="1"/>
          <c:order val="1"/>
          <c:tx>
            <c:strRef>
              <c:f>charts!$C$3:$C$4</c:f>
              <c:strCache>
                <c:ptCount val="1"/>
                <c:pt idx="0">
                  <c:v>Rich are taxed enough</c:v>
                </c:pt>
              </c:strCache>
            </c:strRef>
          </c:tx>
          <c:spPr>
            <a:solidFill>
              <a:schemeClr val="tx1">
                <a:lumMod val="65000"/>
                <a:lumOff val="35000"/>
              </a:schemeClr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charts!$A$5:$A$7</c:f>
              <c:strCache>
                <c:ptCount val="2"/>
                <c:pt idx="0">
                  <c:v>Female</c:v>
                </c:pt>
                <c:pt idx="1">
                  <c:v>Male</c:v>
                </c:pt>
              </c:strCache>
            </c:strRef>
          </c:cat>
          <c:val>
            <c:numRef>
              <c:f>charts!$C$5:$C$7</c:f>
              <c:numCache>
                <c:formatCode>General</c:formatCode>
                <c:ptCount val="2"/>
                <c:pt idx="0">
                  <c:v>2</c:v>
                </c:pt>
                <c:pt idx="1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569-4B0E-A011-186B398CA0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84899672"/>
        <c:axId val="584898400"/>
      </c:barChart>
      <c:catAx>
        <c:axId val="584899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4898400"/>
        <c:crosses val="autoZero"/>
        <c:auto val="1"/>
        <c:lblAlgn val="ctr"/>
        <c:lblOffset val="100"/>
        <c:noMultiLvlLbl val="0"/>
      </c:catAx>
      <c:valAx>
        <c:axId val="584898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4899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</c14:pivotOptions>
    </c:ext>
  </c:extLst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'[rich-taxed.xlsx]charts'!$B$23</c:f>
              <c:strCache>
                <c:ptCount val="1"/>
                <c:pt idx="0">
                  <c:v>No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'[rich-taxed.xlsx]charts'!$A$24:$A$32</c:f>
              <c:strCache>
                <c:ptCount val="9"/>
                <c:pt idx="0">
                  <c:v>No Income</c:v>
                </c:pt>
                <c:pt idx="1">
                  <c:v>$1 to $4,999 or loss</c:v>
                </c:pt>
                <c:pt idx="2">
                  <c:v>$5,000 to $9,999</c:v>
                </c:pt>
                <c:pt idx="3">
                  <c:v>$10,000 to $14,999</c:v>
                </c:pt>
                <c:pt idx="4">
                  <c:v>$15,000 to $24,999</c:v>
                </c:pt>
                <c:pt idx="5">
                  <c:v>$25,000 to $34,999</c:v>
                </c:pt>
                <c:pt idx="6">
                  <c:v>$35,000 to $49,999</c:v>
                </c:pt>
                <c:pt idx="7">
                  <c:v>$50,000 to $74,999</c:v>
                </c:pt>
                <c:pt idx="8">
                  <c:v>$75,000 and over</c:v>
                </c:pt>
              </c:strCache>
            </c:strRef>
          </c:cat>
          <c:val>
            <c:numRef>
              <c:f>'[rich-taxed.xlsx]charts'!$B$24:$B$32</c:f>
              <c:numCache>
                <c:formatCode>General</c:formatCode>
                <c:ptCount val="9"/>
                <c:pt idx="0">
                  <c:v>5</c:v>
                </c:pt>
                <c:pt idx="1">
                  <c:v>7</c:v>
                </c:pt>
                <c:pt idx="2">
                  <c:v>1</c:v>
                </c:pt>
                <c:pt idx="3">
                  <c:v>4</c:v>
                </c:pt>
                <c:pt idx="4">
                  <c:v>6</c:v>
                </c:pt>
                <c:pt idx="5">
                  <c:v>3</c:v>
                </c:pt>
                <c:pt idx="6">
                  <c:v>10</c:v>
                </c:pt>
                <c:pt idx="7">
                  <c:v>2</c:v>
                </c:pt>
                <c:pt idx="8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EB8-4B98-860A-3F6944BB9A8E}"/>
            </c:ext>
          </c:extLst>
        </c:ser>
        <c:ser>
          <c:idx val="1"/>
          <c:order val="1"/>
          <c:tx>
            <c:strRef>
              <c:f>'[rich-taxed.xlsx]charts'!$C$23</c:f>
              <c:strCache>
                <c:ptCount val="1"/>
                <c:pt idx="0">
                  <c:v>Rich are taxed enough</c:v>
                </c:pt>
              </c:strCache>
            </c:strRef>
          </c:tx>
          <c:spPr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'[rich-taxed.xlsx]charts'!$A$24:$A$32</c:f>
              <c:strCache>
                <c:ptCount val="9"/>
                <c:pt idx="0">
                  <c:v>No Income</c:v>
                </c:pt>
                <c:pt idx="1">
                  <c:v>$1 to $4,999 or loss</c:v>
                </c:pt>
                <c:pt idx="2">
                  <c:v>$5,000 to $9,999</c:v>
                </c:pt>
                <c:pt idx="3">
                  <c:v>$10,000 to $14,999</c:v>
                </c:pt>
                <c:pt idx="4">
                  <c:v>$15,000 to $24,999</c:v>
                </c:pt>
                <c:pt idx="5">
                  <c:v>$25,000 to $34,999</c:v>
                </c:pt>
                <c:pt idx="6">
                  <c:v>$35,000 to $49,999</c:v>
                </c:pt>
                <c:pt idx="7">
                  <c:v>$50,000 to $74,999</c:v>
                </c:pt>
                <c:pt idx="8">
                  <c:v>$75,000 and over</c:v>
                </c:pt>
              </c:strCache>
            </c:strRef>
          </c:cat>
          <c:val>
            <c:numRef>
              <c:f>'[rich-taxed.xlsx]charts'!$C$24:$C$32</c:f>
              <c:numCache>
                <c:formatCode>General</c:formatCode>
                <c:ptCount val="9"/>
                <c:pt idx="0">
                  <c:v>3</c:v>
                </c:pt>
                <c:pt idx="1">
                  <c:v>1</c:v>
                </c:pt>
                <c:pt idx="2">
                  <c:v>0</c:v>
                </c:pt>
                <c:pt idx="3">
                  <c:v>3</c:v>
                </c:pt>
                <c:pt idx="4">
                  <c:v>2</c:v>
                </c:pt>
                <c:pt idx="5">
                  <c:v>2</c:v>
                </c:pt>
                <c:pt idx="6">
                  <c:v>0</c:v>
                </c:pt>
                <c:pt idx="7">
                  <c:v>1</c:v>
                </c:pt>
                <c:pt idx="8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EB8-4B98-860A-3F6944BB9A8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100"/>
        <c:axId val="859471144"/>
        <c:axId val="859472840"/>
      </c:barChart>
      <c:catAx>
        <c:axId val="85947114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59472840"/>
        <c:crosses val="autoZero"/>
        <c:auto val="1"/>
        <c:lblAlgn val="ctr"/>
        <c:lblOffset val="100"/>
        <c:noMultiLvlLbl val="0"/>
      </c:catAx>
      <c:valAx>
        <c:axId val="859472840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8594711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pivotSource>
    <c:name>[HowLikely2D.xlsx]Chart!PivotTable1</c:name>
    <c:fmtId val="13"/>
  </c:pivotSource>
  <c:chart>
    <c:autoTitleDeleted val="0"/>
    <c:pivotFmts>
      <c:pivotFmt>
        <c:idx val="0"/>
        <c:spPr>
          <a:solidFill>
            <a:schemeClr val="dk1">
              <a:tint val="885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dk1">
              <a:tint val="885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dk1">
              <a:tint val="885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chemeClr val="dk1">
              <a:tint val="885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4"/>
        <c:spPr>
          <a:solidFill>
            <a:schemeClr val="dk1">
              <a:tint val="885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5"/>
        <c:spPr>
          <a:solidFill>
            <a:schemeClr val="dk1">
              <a:tint val="88500"/>
            </a:schemeClr>
          </a:solidFill>
          <a:ln>
            <a:noFill/>
          </a:ln>
          <a:effectLst/>
        </c:spPr>
        <c:marker>
          <c:symbol val="none"/>
        </c:marker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Chart!$B$3:$B$4</c:f>
              <c:strCache>
                <c:ptCount val="1"/>
                <c:pt idx="0">
                  <c:v>Biased response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cat>
            <c:strRef>
              <c:f>Chart!$A$5:$A$10</c:f>
              <c:strCache>
                <c:ptCount val="5"/>
                <c:pt idx="0">
                  <c:v>I'm not sure</c:v>
                </c:pt>
                <c:pt idx="1">
                  <c:v>Somewhat likely</c:v>
                </c:pt>
                <c:pt idx="2">
                  <c:v>Somewhat unlikely</c:v>
                </c:pt>
                <c:pt idx="3">
                  <c:v>Very likely</c:v>
                </c:pt>
                <c:pt idx="4">
                  <c:v>Very unlikely</c:v>
                </c:pt>
              </c:strCache>
            </c:strRef>
          </c:cat>
          <c:val>
            <c:numRef>
              <c:f>Chart!$B$5:$B$10</c:f>
              <c:numCache>
                <c:formatCode>General</c:formatCode>
                <c:ptCount val="5"/>
                <c:pt idx="0">
                  <c:v>0.12509999999999999</c:v>
                </c:pt>
                <c:pt idx="1">
                  <c:v>0.372</c:v>
                </c:pt>
                <c:pt idx="2">
                  <c:v>0.1215</c:v>
                </c:pt>
                <c:pt idx="3">
                  <c:v>0.33379999999999999</c:v>
                </c:pt>
                <c:pt idx="4">
                  <c:v>4.3499999999999997E-2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15B-4605-B5B5-4DC1DD41A72E}"/>
            </c:ext>
          </c:extLst>
        </c:ser>
        <c:ser>
          <c:idx val="1"/>
          <c:order val="1"/>
          <c:tx>
            <c:strRef>
              <c:f>Chart!$C$3:$C$4</c:f>
              <c:strCache>
                <c:ptCount val="1"/>
                <c:pt idx="0">
                  <c:v>Unbiased response</c:v>
                </c:pt>
              </c:strCache>
            </c:strRef>
          </c:tx>
          <c:spPr>
            <a:solidFill>
              <a:schemeClr val="bg2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Chart!$A$5:$A$10</c:f>
              <c:strCache>
                <c:ptCount val="5"/>
                <c:pt idx="0">
                  <c:v>I'm not sure</c:v>
                </c:pt>
                <c:pt idx="1">
                  <c:v>Somewhat likely</c:v>
                </c:pt>
                <c:pt idx="2">
                  <c:v>Somewhat unlikely</c:v>
                </c:pt>
                <c:pt idx="3">
                  <c:v>Very likely</c:v>
                </c:pt>
                <c:pt idx="4">
                  <c:v>Very unlikely</c:v>
                </c:pt>
              </c:strCache>
            </c:strRef>
          </c:cat>
          <c:val>
            <c:numRef>
              <c:f>Chart!$C$5:$C$10</c:f>
              <c:numCache>
                <c:formatCode>General</c:formatCode>
                <c:ptCount val="5"/>
                <c:pt idx="0">
                  <c:v>0.12369999999999999</c:v>
                </c:pt>
                <c:pt idx="1">
                  <c:v>0.37619999999999998</c:v>
                </c:pt>
                <c:pt idx="2">
                  <c:v>0.1244</c:v>
                </c:pt>
                <c:pt idx="3">
                  <c:v>0.33639999999999998</c:v>
                </c:pt>
                <c:pt idx="4">
                  <c:v>4.2799999999999998E-2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15B-4605-B5B5-4DC1DD41A7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84900096"/>
        <c:axId val="584899248"/>
      </c:barChart>
      <c:catAx>
        <c:axId val="584900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4899248"/>
        <c:crosses val="autoZero"/>
        <c:auto val="1"/>
        <c:lblAlgn val="ctr"/>
        <c:lblOffset val="100"/>
        <c:noMultiLvlLbl val="0"/>
      </c:catAx>
      <c:valAx>
        <c:axId val="5848992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0" sourceLinked="0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49000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</c:extLst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v>affirmative action</c:v>
          </c:tx>
          <c:spPr>
            <a:ln w="28575" cap="rnd">
              <a:solidFill>
                <a:schemeClr val="accent1"/>
              </a:solidFill>
              <a:prstDash val="solid"/>
              <a:round/>
            </a:ln>
            <a:effectLst/>
          </c:spPr>
          <c:marker>
            <c:symbol val="none"/>
          </c:marker>
          <c:dLbls>
            <c:dLbl>
              <c:idx val="106"/>
              <c:layout>
                <c:manualLayout>
                  <c:x val="-5.1124959388954935E-2"/>
                  <c:y val="0.1001772315538894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862-4B3C-AABB-C36BF61F111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IntelSq1!$BO$26:$BO$134</c:f>
              <c:numCache>
                <c:formatCode>[h]:mm</c:formatCode>
                <c:ptCount val="109"/>
                <c:pt idx="0">
                  <c:v>#N/A</c:v>
                </c:pt>
                <c:pt idx="1">
                  <c:v>#N/A</c:v>
                </c:pt>
                <c:pt idx="2">
                  <c:v>-2.4305555555555552E-2</c:v>
                </c:pt>
                <c:pt idx="3">
                  <c:v>-2.1208708708708713E-2</c:v>
                </c:pt>
                <c:pt idx="4">
                  <c:v>-1.8111861861861863E-2</c:v>
                </c:pt>
                <c:pt idx="5">
                  <c:v>-1.5015015015015017E-2</c:v>
                </c:pt>
                <c:pt idx="6">
                  <c:v>-1.412776412776413E-2</c:v>
                </c:pt>
                <c:pt idx="7">
                  <c:v>-1.324051324051324E-2</c:v>
                </c:pt>
                <c:pt idx="8">
                  <c:v>-1.2353262353262357E-2</c:v>
                </c:pt>
                <c:pt idx="9">
                  <c:v>-1.1466011466011471E-2</c:v>
                </c:pt>
                <c:pt idx="10">
                  <c:v>-1.0578760578760584E-2</c:v>
                </c:pt>
                <c:pt idx="11">
                  <c:v>-9.6915096915096942E-3</c:v>
                </c:pt>
                <c:pt idx="12">
                  <c:v>-8.8042588042588077E-3</c:v>
                </c:pt>
                <c:pt idx="13">
                  <c:v>-7.9170079170079177E-3</c:v>
                </c:pt>
                <c:pt idx="14">
                  <c:v>-7.0297570297570347E-3</c:v>
                </c:pt>
                <c:pt idx="15">
                  <c:v>-6.1425061425061447E-3</c:v>
                </c:pt>
                <c:pt idx="16">
                  <c:v>-5.2552552552552617E-3</c:v>
                </c:pt>
                <c:pt idx="17">
                  <c:v>-4.4732232232232265E-3</c:v>
                </c:pt>
                <c:pt idx="18">
                  <c:v>-3.6911911911911913E-3</c:v>
                </c:pt>
                <c:pt idx="19">
                  <c:v>-2.9091591591591595E-3</c:v>
                </c:pt>
                <c:pt idx="20">
                  <c:v>-2.1271271271271278E-3</c:v>
                </c:pt>
                <c:pt idx="21">
                  <c:v>-1.3450950950951029E-3</c:v>
                </c:pt>
                <c:pt idx="22">
                  <c:v>-5.6306306306306425E-4</c:v>
                </c:pt>
                <c:pt idx="23">
                  <c:v>2.189689689689675E-4</c:v>
                </c:pt>
                <c:pt idx="24">
                  <c:v>1.0010010010009993E-3</c:v>
                </c:pt>
                <c:pt idx="25">
                  <c:v>1.783033033033038E-3</c:v>
                </c:pt>
                <c:pt idx="26">
                  <c:v>2.5650650650650628E-3</c:v>
                </c:pt>
                <c:pt idx="27">
                  <c:v>3.3470970970970945E-3</c:v>
                </c:pt>
                <c:pt idx="28">
                  <c:v>4.1291291291291263E-3</c:v>
                </c:pt>
                <c:pt idx="29">
                  <c:v>6.0685685685685706E-3</c:v>
                </c:pt>
                <c:pt idx="30">
                  <c:v>8.0080080080080218E-3</c:v>
                </c:pt>
                <c:pt idx="31">
                  <c:v>9.9474474474474661E-3</c:v>
                </c:pt>
                <c:pt idx="32">
                  <c:v>1.1886886886886917E-2</c:v>
                </c:pt>
                <c:pt idx="33">
                  <c:v>1.3826326326326369E-2</c:v>
                </c:pt>
                <c:pt idx="34">
                  <c:v>1.5765765765765806E-2</c:v>
                </c:pt>
                <c:pt idx="35">
                  <c:v>1.7705205205205229E-2</c:v>
                </c:pt>
                <c:pt idx="36">
                  <c:v>1.9644644644644646E-2</c:v>
                </c:pt>
                <c:pt idx="37">
                  <c:v>2.1584084084084083E-2</c:v>
                </c:pt>
                <c:pt idx="38">
                  <c:v>2.3523523523523507E-2</c:v>
                </c:pt>
                <c:pt idx="39">
                  <c:v>2.546296296296293E-2</c:v>
                </c:pt>
                <c:pt idx="40">
                  <c:v>2.6041666666666616E-2</c:v>
                </c:pt>
                <c:pt idx="41">
                  <c:v>2.7777777777777707E-2</c:v>
                </c:pt>
                <c:pt idx="42">
                  <c:v>2.9513888888888826E-2</c:v>
                </c:pt>
                <c:pt idx="43">
                  <c:v>3.1249999999999931E-2</c:v>
                </c:pt>
                <c:pt idx="44">
                  <c:v>3.2986111111111049E-2</c:v>
                </c:pt>
                <c:pt idx="45">
                  <c:v>3.4027777777777726E-2</c:v>
                </c:pt>
                <c:pt idx="46">
                  <c:v>3.5069444444444375E-2</c:v>
                </c:pt>
                <c:pt idx="47">
                  <c:v>3.6111111111111059E-2</c:v>
                </c:pt>
                <c:pt idx="48">
                  <c:v>3.6111111111111052E-2</c:v>
                </c:pt>
                <c:pt idx="49">
                  <c:v>3.611111111111108E-2</c:v>
                </c:pt>
                <c:pt idx="50">
                  <c:v>4.0277777777777718E-2</c:v>
                </c:pt>
                <c:pt idx="51">
                  <c:v>4.4444444444444342E-2</c:v>
                </c:pt>
                <c:pt idx="52">
                  <c:v>4.4444444444444384E-2</c:v>
                </c:pt>
                <c:pt idx="53">
                  <c:v>4.5238095238095202E-2</c:v>
                </c:pt>
                <c:pt idx="54">
                  <c:v>4.6031746031746007E-2</c:v>
                </c:pt>
                <c:pt idx="55">
                  <c:v>4.6825396825396812E-2</c:v>
                </c:pt>
                <c:pt idx="56">
                  <c:v>4.7619047619047658E-2</c:v>
                </c:pt>
                <c:pt idx="57">
                  <c:v>5.0264550264550345E-2</c:v>
                </c:pt>
                <c:pt idx="58">
                  <c:v>5.2910052910053018E-2</c:v>
                </c:pt>
                <c:pt idx="59">
                  <c:v>5.5555555555555705E-2</c:v>
                </c:pt>
                <c:pt idx="60">
                  <c:v>5.7638888888889073E-2</c:v>
                </c:pt>
                <c:pt idx="61">
                  <c:v>5.9722222222222426E-2</c:v>
                </c:pt>
                <c:pt idx="62">
                  <c:v>6.1805555555555766E-2</c:v>
                </c:pt>
                <c:pt idx="63">
                  <c:v>6.3888888888889148E-2</c:v>
                </c:pt>
                <c:pt idx="64">
                  <c:v>6.7129629629629914E-2</c:v>
                </c:pt>
                <c:pt idx="65">
                  <c:v>7.0370370370370666E-2</c:v>
                </c:pt>
                <c:pt idx="66">
                  <c:v>7.361111111111146E-2</c:v>
                </c:pt>
                <c:pt idx="67">
                  <c:v>7.56944444444448E-2</c:v>
                </c:pt>
                <c:pt idx="68">
                  <c:v>7.7777777777778181E-2</c:v>
                </c:pt>
                <c:pt idx="69">
                  <c:v>7.9861111111111535E-2</c:v>
                </c:pt>
                <c:pt idx="70">
                  <c:v>7.9861111111111605E-2</c:v>
                </c:pt>
                <c:pt idx="71">
                  <c:v>8.3333333333333398E-2</c:v>
                </c:pt>
                <c:pt idx="72">
                  <c:v>8.6805555555555219E-2</c:v>
                </c:pt>
                <c:pt idx="73">
                  <c:v>8.6805555555555303E-2</c:v>
                </c:pt>
                <c:pt idx="74">
                  <c:v>8.8734567901234282E-2</c:v>
                </c:pt>
                <c:pt idx="75">
                  <c:v>9.0663580246913331E-2</c:v>
                </c:pt>
                <c:pt idx="76">
                  <c:v>9.2592592592592338E-2</c:v>
                </c:pt>
                <c:pt idx="77">
                  <c:v>9.5679012345678799E-2</c:v>
                </c:pt>
                <c:pt idx="78">
                  <c:v>9.8765432098765274E-2</c:v>
                </c:pt>
                <c:pt idx="79">
                  <c:v>0.10185185185185165</c:v>
                </c:pt>
                <c:pt idx="80">
                  <c:v>0.10378086419753066</c:v>
                </c:pt>
                <c:pt idx="81">
                  <c:v>0.10570987654320971</c:v>
                </c:pt>
                <c:pt idx="82">
                  <c:v>0.1076388888888887</c:v>
                </c:pt>
                <c:pt idx="83">
                  <c:v>0.10763888888888876</c:v>
                </c:pt>
                <c:pt idx="84">
                  <c:v>0.10763888888888878</c:v>
                </c:pt>
                <c:pt idx="85">
                  <c:v>0.10763888888888878</c:v>
                </c:pt>
                <c:pt idx="86">
                  <c:v>0.10763888888888876</c:v>
                </c:pt>
                <c:pt idx="87">
                  <c:v>0.1083333333333332</c:v>
                </c:pt>
                <c:pt idx="88">
                  <c:v>0.11249999999999993</c:v>
                </c:pt>
                <c:pt idx="89">
                  <c:v>0.11666666666666661</c:v>
                </c:pt>
                <c:pt idx="90">
                  <c:v>0.13472222222222233</c:v>
                </c:pt>
                <c:pt idx="91">
                  <c:v>0.15277777777777801</c:v>
                </c:pt>
                <c:pt idx="92">
                  <c:v>0.15277777777777768</c:v>
                </c:pt>
                <c:pt idx="93">
                  <c:v>0.15277777777777735</c:v>
                </c:pt>
                <c:pt idx="94">
                  <c:v>0.15277777777777699</c:v>
                </c:pt>
                <c:pt idx="95">
                  <c:v>0.1638888888888882</c:v>
                </c:pt>
                <c:pt idx="96">
                  <c:v>0.18888888888888844</c:v>
                </c:pt>
                <c:pt idx="97">
                  <c:v>0.22777777777777763</c:v>
                </c:pt>
                <c:pt idx="98">
                  <c:v>0.23888888888888882</c:v>
                </c:pt>
                <c:pt idx="99">
                  <c:v>0.25694444444444398</c:v>
                </c:pt>
                <c:pt idx="100">
                  <c:v>0.27083333333333298</c:v>
                </c:pt>
                <c:pt idx="101">
                  <c:v>0.29166666666666696</c:v>
                </c:pt>
                <c:pt idx="102">
                  <c:v>0.31481481481481527</c:v>
                </c:pt>
                <c:pt idx="103">
                  <c:v>0.57407407407407463</c:v>
                </c:pt>
                <c:pt idx="104">
                  <c:v>0.58333333333333393</c:v>
                </c:pt>
                <c:pt idx="105">
                  <c:v>0.59027777777777757</c:v>
                </c:pt>
                <c:pt idx="106">
                  <c:v>0.76388888888888906</c:v>
                </c:pt>
                <c:pt idx="107">
                  <c:v>#N/A</c:v>
                </c:pt>
                <c:pt idx="108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862-4B3C-AABB-C36BF61F1114}"/>
            </c:ext>
          </c:extLst>
        </c:ser>
        <c:ser>
          <c:idx val="2"/>
          <c:order val="1"/>
          <c:tx>
            <c:v>millennials</c:v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dLbl>
              <c:idx val="85"/>
              <c:layout>
                <c:manualLayout>
                  <c:x val="-9.1123121091315915E-2"/>
                  <c:y val="-2.64126065083158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862-4B3C-AABB-C36BF61F111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IntelSq2!$BO$26:$BO$134</c:f>
              <c:numCache>
                <c:formatCode>[h]:mm</c:formatCode>
                <c:ptCount val="109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-2.361111111111111E-2</c:v>
                </c:pt>
                <c:pt idx="5">
                  <c:v>-2.2756410256410252E-2</c:v>
                </c:pt>
                <c:pt idx="6">
                  <c:v>-2.1901709401709404E-2</c:v>
                </c:pt>
                <c:pt idx="7">
                  <c:v>-2.1047008547008549E-2</c:v>
                </c:pt>
                <c:pt idx="8">
                  <c:v>-2.0192307692307697E-2</c:v>
                </c:pt>
                <c:pt idx="9">
                  <c:v>-1.9337606837606845E-2</c:v>
                </c:pt>
                <c:pt idx="10">
                  <c:v>-1.848290598290599E-2</c:v>
                </c:pt>
                <c:pt idx="11">
                  <c:v>-1.7628205128205135E-2</c:v>
                </c:pt>
                <c:pt idx="12">
                  <c:v>-1.7094017094017103E-2</c:v>
                </c:pt>
                <c:pt idx="13">
                  <c:v>-1.6559829059829074E-2</c:v>
                </c:pt>
                <c:pt idx="14">
                  <c:v>-1.6025641025641038E-2</c:v>
                </c:pt>
                <c:pt idx="15">
                  <c:v>-1.5491452991453013E-2</c:v>
                </c:pt>
                <c:pt idx="16">
                  <c:v>-1.4957264957264974E-2</c:v>
                </c:pt>
                <c:pt idx="17">
                  <c:v>-1.4423076923076941E-2</c:v>
                </c:pt>
                <c:pt idx="18">
                  <c:v>-1.3888888888888909E-2</c:v>
                </c:pt>
                <c:pt idx="19">
                  <c:v>-1.3354700854700884E-2</c:v>
                </c:pt>
                <c:pt idx="20">
                  <c:v>-1.2820512820512851E-2</c:v>
                </c:pt>
                <c:pt idx="21">
                  <c:v>-1.2286324786324812E-2</c:v>
                </c:pt>
                <c:pt idx="22">
                  <c:v>-1.175213675213678E-2</c:v>
                </c:pt>
                <c:pt idx="23">
                  <c:v>-1.1217948717948747E-2</c:v>
                </c:pt>
                <c:pt idx="24">
                  <c:v>-1.0683760683760722E-2</c:v>
                </c:pt>
                <c:pt idx="25">
                  <c:v>-8.9031339031339363E-3</c:v>
                </c:pt>
                <c:pt idx="26">
                  <c:v>-7.1225071225071504E-3</c:v>
                </c:pt>
                <c:pt idx="27">
                  <c:v>-5.3418803418803576E-3</c:v>
                </c:pt>
                <c:pt idx="28">
                  <c:v>-3.5612535612535856E-3</c:v>
                </c:pt>
                <c:pt idx="29">
                  <c:v>-1.7806267806267928E-3</c:v>
                </c:pt>
                <c:pt idx="30">
                  <c:v>0</c:v>
                </c:pt>
                <c:pt idx="31">
                  <c:v>2.0833333333333259E-3</c:v>
                </c:pt>
                <c:pt idx="32">
                  <c:v>4.166666666666638E-3</c:v>
                </c:pt>
                <c:pt idx="33">
                  <c:v>6.2499999999999709E-3</c:v>
                </c:pt>
                <c:pt idx="34">
                  <c:v>8.3333333333332829E-3</c:v>
                </c:pt>
                <c:pt idx="35">
                  <c:v>1.0416666666666644E-2</c:v>
                </c:pt>
                <c:pt idx="36">
                  <c:v>1.2499999999999969E-2</c:v>
                </c:pt>
                <c:pt idx="37">
                  <c:v>1.4583333333333323E-2</c:v>
                </c:pt>
                <c:pt idx="38">
                  <c:v>1.6666666666666649E-2</c:v>
                </c:pt>
                <c:pt idx="39">
                  <c:v>1.8750000000000017E-2</c:v>
                </c:pt>
                <c:pt idx="40">
                  <c:v>2.0833333333333343E-2</c:v>
                </c:pt>
                <c:pt idx="41">
                  <c:v>2.3042929292929323E-2</c:v>
                </c:pt>
                <c:pt idx="42">
                  <c:v>2.5252525252525262E-2</c:v>
                </c:pt>
                <c:pt idx="43">
                  <c:v>3.787878787878779E-2</c:v>
                </c:pt>
                <c:pt idx="44">
                  <c:v>4.0088383838383798E-2</c:v>
                </c:pt>
                <c:pt idx="45">
                  <c:v>4.2297979797979779E-2</c:v>
                </c:pt>
                <c:pt idx="46">
                  <c:v>4.4507575757575746E-2</c:v>
                </c:pt>
                <c:pt idx="47">
                  <c:v>4.671717171717174E-2</c:v>
                </c:pt>
                <c:pt idx="48">
                  <c:v>5.0084175084175175E-2</c:v>
                </c:pt>
                <c:pt idx="49">
                  <c:v>5.3451178451178583E-2</c:v>
                </c:pt>
                <c:pt idx="50">
                  <c:v>5.6818181818181962E-2</c:v>
                </c:pt>
                <c:pt idx="51">
                  <c:v>6.0185185185185383E-2</c:v>
                </c:pt>
                <c:pt idx="52">
                  <c:v>6.3822751322751559E-2</c:v>
                </c:pt>
                <c:pt idx="53">
                  <c:v>6.746031746031772E-2</c:v>
                </c:pt>
                <c:pt idx="54">
                  <c:v>8.035714285714321E-2</c:v>
                </c:pt>
                <c:pt idx="55">
                  <c:v>8.6309523809524225E-2</c:v>
                </c:pt>
                <c:pt idx="56">
                  <c:v>9.2261904761905239E-2</c:v>
                </c:pt>
                <c:pt idx="57">
                  <c:v>9.821428571428574E-2</c:v>
                </c:pt>
                <c:pt idx="58">
                  <c:v>0.10416666666666625</c:v>
                </c:pt>
                <c:pt idx="59">
                  <c:v>0.10780423280423243</c:v>
                </c:pt>
                <c:pt idx="60">
                  <c:v>0.11144179894179859</c:v>
                </c:pt>
                <c:pt idx="61">
                  <c:v>0.11507936507936478</c:v>
                </c:pt>
                <c:pt idx="62">
                  <c:v>0.11871693121693097</c:v>
                </c:pt>
                <c:pt idx="63">
                  <c:v>0.12235449735449713</c:v>
                </c:pt>
                <c:pt idx="64">
                  <c:v>0.12599206349206329</c:v>
                </c:pt>
                <c:pt idx="65">
                  <c:v>0.12847222222222204</c:v>
                </c:pt>
                <c:pt idx="66">
                  <c:v>0.1302083333333332</c:v>
                </c:pt>
                <c:pt idx="67">
                  <c:v>0.13194444444444436</c:v>
                </c:pt>
                <c:pt idx="68">
                  <c:v>0.1336805555555555</c:v>
                </c:pt>
                <c:pt idx="69">
                  <c:v>0.13657407407407407</c:v>
                </c:pt>
                <c:pt idx="70">
                  <c:v>0.13946759259259262</c:v>
                </c:pt>
                <c:pt idx="71">
                  <c:v>0.14236111111111122</c:v>
                </c:pt>
                <c:pt idx="72">
                  <c:v>0.14756944444444464</c:v>
                </c:pt>
                <c:pt idx="73">
                  <c:v>0.15277777777777801</c:v>
                </c:pt>
                <c:pt idx="74">
                  <c:v>0.16527777777777813</c:v>
                </c:pt>
                <c:pt idx="75">
                  <c:v>0.17777777777777817</c:v>
                </c:pt>
                <c:pt idx="76">
                  <c:v>0.19027777777777832</c:v>
                </c:pt>
                <c:pt idx="77">
                  <c:v>0.19583333333333341</c:v>
                </c:pt>
                <c:pt idx="78">
                  <c:v>0.20138888888888848</c:v>
                </c:pt>
                <c:pt idx="79">
                  <c:v>0.24166666666666659</c:v>
                </c:pt>
                <c:pt idx="80">
                  <c:v>0.28888888888888858</c:v>
                </c:pt>
                <c:pt idx="81">
                  <c:v>0.33611111111111081</c:v>
                </c:pt>
                <c:pt idx="82">
                  <c:v>0.39027777777777783</c:v>
                </c:pt>
                <c:pt idx="83">
                  <c:v>0.65277777777777801</c:v>
                </c:pt>
                <c:pt idx="84">
                  <c:v>0.66388888888888919</c:v>
                </c:pt>
                <c:pt idx="85">
                  <c:v>0.8555555555555554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3862-4B3C-AABB-C36BF61F1114}"/>
            </c:ext>
          </c:extLst>
        </c:ser>
        <c:ser>
          <c:idx val="4"/>
          <c:order val="2"/>
          <c:tx>
            <c:v>phone record privacy</c:v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dLbl>
              <c:idx val="98"/>
              <c:layout>
                <c:manualLayout>
                  <c:x val="-1.3065491444574089E-3"/>
                  <c:y val="4.849849620493740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862-4B3C-AABB-C36BF61F111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IntelSq3!$BO$26:$BO$134</c:f>
              <c:numCache>
                <c:formatCode>[h]:mm</c:formatCode>
                <c:ptCount val="109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-2.361111111111111E-2</c:v>
                </c:pt>
                <c:pt idx="5">
                  <c:v>-2.2826086956521739E-2</c:v>
                </c:pt>
                <c:pt idx="6">
                  <c:v>-2.2041062801932371E-2</c:v>
                </c:pt>
                <c:pt idx="7">
                  <c:v>-2.1256038647343004E-2</c:v>
                </c:pt>
                <c:pt idx="8">
                  <c:v>-2.0471014492753632E-2</c:v>
                </c:pt>
                <c:pt idx="9">
                  <c:v>-1.9685990338164261E-2</c:v>
                </c:pt>
                <c:pt idx="10">
                  <c:v>-1.8900966183574893E-2</c:v>
                </c:pt>
                <c:pt idx="11">
                  <c:v>-1.8115942028985525E-2</c:v>
                </c:pt>
                <c:pt idx="12">
                  <c:v>-1.7651430694908973E-2</c:v>
                </c:pt>
                <c:pt idx="13">
                  <c:v>-1.7186919360832425E-2</c:v>
                </c:pt>
                <c:pt idx="14">
                  <c:v>-1.6722408026755869E-2</c:v>
                </c:pt>
                <c:pt idx="15">
                  <c:v>-1.6257896692679324E-2</c:v>
                </c:pt>
                <c:pt idx="16">
                  <c:v>-1.5793385358602773E-2</c:v>
                </c:pt>
                <c:pt idx="17">
                  <c:v>-1.5328874024526221E-2</c:v>
                </c:pt>
                <c:pt idx="18">
                  <c:v>-1.4864362690449676E-2</c:v>
                </c:pt>
                <c:pt idx="19">
                  <c:v>-1.4399851356373131E-2</c:v>
                </c:pt>
                <c:pt idx="20">
                  <c:v>-1.3935340022296579E-2</c:v>
                </c:pt>
                <c:pt idx="21">
                  <c:v>-1.3470828688220027E-2</c:v>
                </c:pt>
                <c:pt idx="22">
                  <c:v>-1.3006317354143482E-2</c:v>
                </c:pt>
                <c:pt idx="23">
                  <c:v>-1.254180602006693E-2</c:v>
                </c:pt>
                <c:pt idx="24">
                  <c:v>-1.2077294685990385E-2</c:v>
                </c:pt>
                <c:pt idx="25">
                  <c:v>-1.0366344605475086E-2</c:v>
                </c:pt>
                <c:pt idx="26">
                  <c:v>-8.6553945249597808E-3</c:v>
                </c:pt>
                <c:pt idx="27">
                  <c:v>-6.9444444444444683E-3</c:v>
                </c:pt>
                <c:pt idx="28">
                  <c:v>-6.3657407407407551E-3</c:v>
                </c:pt>
                <c:pt idx="29">
                  <c:v>-5.787037037037028E-3</c:v>
                </c:pt>
                <c:pt idx="30">
                  <c:v>-5.208333333333301E-3</c:v>
                </c:pt>
                <c:pt idx="31">
                  <c:v>-4.166666666666638E-3</c:v>
                </c:pt>
                <c:pt idx="32">
                  <c:v>-3.124999999999975E-3</c:v>
                </c:pt>
                <c:pt idx="33">
                  <c:v>-2.0833333333333259E-3</c:v>
                </c:pt>
                <c:pt idx="34">
                  <c:v>-1.0416666666666491E-3</c:v>
                </c:pt>
                <c:pt idx="35">
                  <c:v>0</c:v>
                </c:pt>
                <c:pt idx="36">
                  <c:v>7.7160493827160836E-4</c:v>
                </c:pt>
                <c:pt idx="37">
                  <c:v>1.5432098765432167E-3</c:v>
                </c:pt>
                <c:pt idx="38">
                  <c:v>2.3148148148148112E-3</c:v>
                </c:pt>
                <c:pt idx="39">
                  <c:v>3.0864197530864196E-3</c:v>
                </c:pt>
                <c:pt idx="40">
                  <c:v>3.8580246913580279E-3</c:v>
                </c:pt>
                <c:pt idx="41">
                  <c:v>4.6296296296296224E-3</c:v>
                </c:pt>
                <c:pt idx="42">
                  <c:v>5.4012345679012447E-3</c:v>
                </c:pt>
                <c:pt idx="43">
                  <c:v>6.1728395061728392E-3</c:v>
                </c:pt>
                <c:pt idx="44">
                  <c:v>6.9444444444444475E-3</c:v>
                </c:pt>
                <c:pt idx="45">
                  <c:v>7.7160493827160559E-3</c:v>
                </c:pt>
                <c:pt idx="46">
                  <c:v>8.4876543209876643E-3</c:v>
                </c:pt>
                <c:pt idx="47">
                  <c:v>9.2592592592592587E-3</c:v>
                </c:pt>
                <c:pt idx="48">
                  <c:v>2.160493827160484E-2</c:v>
                </c:pt>
                <c:pt idx="49">
                  <c:v>2.3533950617283902E-2</c:v>
                </c:pt>
                <c:pt idx="50">
                  <c:v>2.5462962962962923E-2</c:v>
                </c:pt>
                <c:pt idx="51">
                  <c:v>2.7391975308641986E-2</c:v>
                </c:pt>
                <c:pt idx="52">
                  <c:v>2.9320987654321007E-2</c:v>
                </c:pt>
                <c:pt idx="53">
                  <c:v>3.2407407407407482E-2</c:v>
                </c:pt>
                <c:pt idx="54">
                  <c:v>3.5052910052910155E-2</c:v>
                </c:pt>
                <c:pt idx="55">
                  <c:v>3.7698412698412856E-2</c:v>
                </c:pt>
                <c:pt idx="56">
                  <c:v>3.9186507936508158E-2</c:v>
                </c:pt>
                <c:pt idx="57">
                  <c:v>4.0674603174603419E-2</c:v>
                </c:pt>
                <c:pt idx="58">
                  <c:v>4.2162698412698693E-2</c:v>
                </c:pt>
                <c:pt idx="59">
                  <c:v>4.3650793650793981E-2</c:v>
                </c:pt>
                <c:pt idx="60">
                  <c:v>4.8611111111111494E-2</c:v>
                </c:pt>
                <c:pt idx="61">
                  <c:v>5.3819444444444878E-2</c:v>
                </c:pt>
                <c:pt idx="62">
                  <c:v>5.6712962962963437E-2</c:v>
                </c:pt>
                <c:pt idx="63">
                  <c:v>5.9606481481481954E-2</c:v>
                </c:pt>
                <c:pt idx="64">
                  <c:v>6.25000000000005E-2</c:v>
                </c:pt>
                <c:pt idx="65">
                  <c:v>7.4652777777777388E-2</c:v>
                </c:pt>
                <c:pt idx="66">
                  <c:v>7.7546296296295947E-2</c:v>
                </c:pt>
                <c:pt idx="67">
                  <c:v>8.0439814814814464E-2</c:v>
                </c:pt>
                <c:pt idx="68">
                  <c:v>8.333333333333301E-2</c:v>
                </c:pt>
                <c:pt idx="69">
                  <c:v>9.259259259259231E-2</c:v>
                </c:pt>
                <c:pt idx="70">
                  <c:v>9.0740740740740455E-2</c:v>
                </c:pt>
                <c:pt idx="71">
                  <c:v>8.8888888888888601E-2</c:v>
                </c:pt>
                <c:pt idx="72">
                  <c:v>8.9351851851851571E-2</c:v>
                </c:pt>
                <c:pt idx="73">
                  <c:v>8.9814814814814542E-2</c:v>
                </c:pt>
                <c:pt idx="74">
                  <c:v>9.0277777777777485E-2</c:v>
                </c:pt>
                <c:pt idx="75">
                  <c:v>9.1435185185184897E-2</c:v>
                </c:pt>
                <c:pt idx="76">
                  <c:v>9.2592592592592338E-2</c:v>
                </c:pt>
                <c:pt idx="77">
                  <c:v>9.3749999999999695E-2</c:v>
                </c:pt>
                <c:pt idx="78">
                  <c:v>9.5238095238095011E-2</c:v>
                </c:pt>
                <c:pt idx="79">
                  <c:v>0.10019841269841254</c:v>
                </c:pt>
                <c:pt idx="80">
                  <c:v>0.10515873015873003</c:v>
                </c:pt>
                <c:pt idx="81">
                  <c:v>0.12400793650793657</c:v>
                </c:pt>
                <c:pt idx="82">
                  <c:v>0.14285714285714304</c:v>
                </c:pt>
                <c:pt idx="83">
                  <c:v>0.15476190476190402</c:v>
                </c:pt>
                <c:pt idx="84">
                  <c:v>0.16666666666666599</c:v>
                </c:pt>
                <c:pt idx="85">
                  <c:v>0.17824074074074017</c:v>
                </c:pt>
                <c:pt idx="86">
                  <c:v>0.18981481481481433</c:v>
                </c:pt>
                <c:pt idx="87">
                  <c:v>0.22916666666666652</c:v>
                </c:pt>
                <c:pt idx="88">
                  <c:v>0.2407407407407407</c:v>
                </c:pt>
                <c:pt idx="89">
                  <c:v>0.25925925925925886</c:v>
                </c:pt>
                <c:pt idx="90">
                  <c:v>0.27777777777777701</c:v>
                </c:pt>
                <c:pt idx="91">
                  <c:v>0.32870370370370361</c:v>
                </c:pt>
                <c:pt idx="92">
                  <c:v>0.58796296296296324</c:v>
                </c:pt>
                <c:pt idx="93">
                  <c:v>0.59722222222222299</c:v>
                </c:pt>
                <c:pt idx="94">
                  <c:v>0.63657407407407418</c:v>
                </c:pt>
                <c:pt idx="95">
                  <c:v>0.64814814814814836</c:v>
                </c:pt>
                <c:pt idx="96">
                  <c:v>0.68750000000000044</c:v>
                </c:pt>
                <c:pt idx="97">
                  <c:v>0.75462962962962976</c:v>
                </c:pt>
                <c:pt idx="98">
                  <c:v>0.78009259259259289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3862-4B3C-AABB-C36BF61F1114}"/>
            </c:ext>
          </c:extLst>
        </c:ser>
        <c:ser>
          <c:idx val="3"/>
          <c:order val="3"/>
          <c:tx>
            <c:v>end-of-life care</c:v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dLbl>
              <c:idx val="89"/>
              <c:layout>
                <c:manualLayout>
                  <c:x val="1.9387898104535272E-3"/>
                  <c:y val="4.402101084719302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862-4B3C-AABB-C36BF61F111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IntelSq4!$BO$26:$BO$134</c:f>
              <c:numCache>
                <c:formatCode>[h]:mm</c:formatCode>
                <c:ptCount val="109"/>
                <c:pt idx="0">
                  <c:v>#N/A</c:v>
                </c:pt>
                <c:pt idx="1">
                  <c:v>#N/A</c:v>
                </c:pt>
                <c:pt idx="2">
                  <c:v>-6.3131313131313191E-4</c:v>
                </c:pt>
                <c:pt idx="3">
                  <c:v>-1.7347234759768071E-18</c:v>
                </c:pt>
                <c:pt idx="4">
                  <c:v>6.3131313131313191E-4</c:v>
                </c:pt>
                <c:pt idx="5">
                  <c:v>1.2626262626262638E-3</c:v>
                </c:pt>
                <c:pt idx="6">
                  <c:v>1.8939393939393923E-3</c:v>
                </c:pt>
                <c:pt idx="7">
                  <c:v>2.5252525252525242E-3</c:v>
                </c:pt>
                <c:pt idx="8">
                  <c:v>3.1565656565656561E-3</c:v>
                </c:pt>
                <c:pt idx="9">
                  <c:v>3.787878787878788E-3</c:v>
                </c:pt>
                <c:pt idx="10">
                  <c:v>4.4191919191919164E-3</c:v>
                </c:pt>
                <c:pt idx="11">
                  <c:v>5.0505050505050483E-3</c:v>
                </c:pt>
                <c:pt idx="12">
                  <c:v>5.6818181818181802E-3</c:v>
                </c:pt>
                <c:pt idx="13">
                  <c:v>6.3131313131313122E-3</c:v>
                </c:pt>
                <c:pt idx="14">
                  <c:v>6.8392255892255963E-3</c:v>
                </c:pt>
                <c:pt idx="15">
                  <c:v>7.3653198653198665E-3</c:v>
                </c:pt>
                <c:pt idx="16">
                  <c:v>7.8914141414141437E-3</c:v>
                </c:pt>
                <c:pt idx="17">
                  <c:v>8.4175084175084243E-3</c:v>
                </c:pt>
                <c:pt idx="18">
                  <c:v>8.943602693602698E-3</c:v>
                </c:pt>
                <c:pt idx="19">
                  <c:v>9.4696969696969752E-3</c:v>
                </c:pt>
                <c:pt idx="20">
                  <c:v>9.9957912457912454E-3</c:v>
                </c:pt>
                <c:pt idx="21">
                  <c:v>1.0521885521885523E-2</c:v>
                </c:pt>
                <c:pt idx="22">
                  <c:v>1.1047979797979803E-2</c:v>
                </c:pt>
                <c:pt idx="23">
                  <c:v>1.1574074074074077E-2</c:v>
                </c:pt>
                <c:pt idx="24">
                  <c:v>1.1914488017429191E-2</c:v>
                </c:pt>
                <c:pt idx="25">
                  <c:v>1.2254901960784308E-2</c:v>
                </c:pt>
                <c:pt idx="26">
                  <c:v>1.3752723311546852E-2</c:v>
                </c:pt>
                <c:pt idx="27">
                  <c:v>1.5250544662309389E-2</c:v>
                </c:pt>
                <c:pt idx="28">
                  <c:v>1.6748366013071919E-2</c:v>
                </c:pt>
                <c:pt idx="29">
                  <c:v>1.8246187363834453E-2</c:v>
                </c:pt>
                <c:pt idx="30">
                  <c:v>1.9744008714596986E-2</c:v>
                </c:pt>
                <c:pt idx="31">
                  <c:v>2.124183006535952E-2</c:v>
                </c:pt>
                <c:pt idx="32">
                  <c:v>2.3897058823529424E-2</c:v>
                </c:pt>
                <c:pt idx="33">
                  <c:v>2.6552287581699342E-2</c:v>
                </c:pt>
                <c:pt idx="34">
                  <c:v>2.9207516339869247E-2</c:v>
                </c:pt>
                <c:pt idx="35">
                  <c:v>3.1862745098039172E-2</c:v>
                </c:pt>
                <c:pt idx="36">
                  <c:v>3.4517973856209097E-2</c:v>
                </c:pt>
                <c:pt idx="37">
                  <c:v>3.717320261437905E-2</c:v>
                </c:pt>
                <c:pt idx="38">
                  <c:v>3.9828431372549003E-2</c:v>
                </c:pt>
                <c:pt idx="39">
                  <c:v>4.2483660130718914E-2</c:v>
                </c:pt>
                <c:pt idx="40">
                  <c:v>4.5138888888888846E-2</c:v>
                </c:pt>
                <c:pt idx="41">
                  <c:v>4.7222222222222186E-2</c:v>
                </c:pt>
                <c:pt idx="42">
                  <c:v>4.9305555555555533E-2</c:v>
                </c:pt>
                <c:pt idx="43">
                  <c:v>5.1388888888888845E-2</c:v>
                </c:pt>
                <c:pt idx="44">
                  <c:v>5.4629629629629556E-2</c:v>
                </c:pt>
                <c:pt idx="45">
                  <c:v>5.7870370370370267E-2</c:v>
                </c:pt>
                <c:pt idx="46">
                  <c:v>6.1111111111110963E-2</c:v>
                </c:pt>
                <c:pt idx="47">
                  <c:v>6.3194444444444303E-2</c:v>
                </c:pt>
                <c:pt idx="48">
                  <c:v>6.5277777777777685E-2</c:v>
                </c:pt>
                <c:pt idx="49">
                  <c:v>6.7361111111111024E-2</c:v>
                </c:pt>
                <c:pt idx="50">
                  <c:v>6.9444444444444392E-2</c:v>
                </c:pt>
                <c:pt idx="51">
                  <c:v>7.2337962962962979E-2</c:v>
                </c:pt>
                <c:pt idx="52">
                  <c:v>7.5231481481481566E-2</c:v>
                </c:pt>
                <c:pt idx="53">
                  <c:v>7.8125000000000111E-2</c:v>
                </c:pt>
                <c:pt idx="54">
                  <c:v>7.9861111111111244E-2</c:v>
                </c:pt>
                <c:pt idx="55">
                  <c:v>8.1597222222222418E-2</c:v>
                </c:pt>
                <c:pt idx="56">
                  <c:v>8.3333333333333579E-2</c:v>
                </c:pt>
                <c:pt idx="57">
                  <c:v>8.5069444444444711E-2</c:v>
                </c:pt>
                <c:pt idx="58">
                  <c:v>9.7222222222222585E-2</c:v>
                </c:pt>
                <c:pt idx="59">
                  <c:v>0.10069444444444486</c:v>
                </c:pt>
                <c:pt idx="60">
                  <c:v>0.1041666666666671</c:v>
                </c:pt>
                <c:pt idx="61">
                  <c:v>0.10763888888888937</c:v>
                </c:pt>
                <c:pt idx="62">
                  <c:v>0.12037037037036998</c:v>
                </c:pt>
                <c:pt idx="63">
                  <c:v>0.12384259259259224</c:v>
                </c:pt>
                <c:pt idx="64">
                  <c:v>0.12731481481481449</c:v>
                </c:pt>
                <c:pt idx="65">
                  <c:v>0.13078703703703676</c:v>
                </c:pt>
                <c:pt idx="66">
                  <c:v>0.13657407407407385</c:v>
                </c:pt>
                <c:pt idx="67">
                  <c:v>0.14236111111111091</c:v>
                </c:pt>
                <c:pt idx="68">
                  <c:v>0.14467592592592576</c:v>
                </c:pt>
                <c:pt idx="69">
                  <c:v>0.14699074074074059</c:v>
                </c:pt>
                <c:pt idx="70">
                  <c:v>0.14930555555555541</c:v>
                </c:pt>
                <c:pt idx="71">
                  <c:v>0.15190972222222215</c:v>
                </c:pt>
                <c:pt idx="72">
                  <c:v>0.15451388888888884</c:v>
                </c:pt>
                <c:pt idx="73">
                  <c:v>0.15711805555555552</c:v>
                </c:pt>
                <c:pt idx="74">
                  <c:v>0.15972222222222218</c:v>
                </c:pt>
                <c:pt idx="75">
                  <c:v>0.16232638888888892</c:v>
                </c:pt>
                <c:pt idx="76">
                  <c:v>0.1684027777777779</c:v>
                </c:pt>
                <c:pt idx="77">
                  <c:v>0.1744791666666668</c:v>
                </c:pt>
                <c:pt idx="78">
                  <c:v>0.19444444444444481</c:v>
                </c:pt>
                <c:pt idx="79">
                  <c:v>0.21440972222222271</c:v>
                </c:pt>
                <c:pt idx="80">
                  <c:v>0.22743055555555514</c:v>
                </c:pt>
                <c:pt idx="81">
                  <c:v>0.26822916666666657</c:v>
                </c:pt>
                <c:pt idx="82">
                  <c:v>0.30902777777777801</c:v>
                </c:pt>
                <c:pt idx="83">
                  <c:v>0.33593749999999983</c:v>
                </c:pt>
                <c:pt idx="84">
                  <c:v>0.36284722222222188</c:v>
                </c:pt>
                <c:pt idx="85">
                  <c:v>0.41753472222222232</c:v>
                </c:pt>
                <c:pt idx="86">
                  <c:v>0.54861111111111172</c:v>
                </c:pt>
                <c:pt idx="87">
                  <c:v>0.67881944444444464</c:v>
                </c:pt>
                <c:pt idx="88">
                  <c:v>0.69097222222222254</c:v>
                </c:pt>
                <c:pt idx="89">
                  <c:v>0.88368055555555558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3862-4B3C-AABB-C36BF61F1114}"/>
            </c:ext>
          </c:extLst>
        </c:ser>
        <c:ser>
          <c:idx val="1"/>
          <c:order val="4"/>
          <c:tx>
            <c:v>depression and anxiety</c:v>
          </c:tx>
          <c:spPr>
            <a:ln w="28575" cap="rnd">
              <a:solidFill>
                <a:schemeClr val="bg2">
                  <a:lumMod val="50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dLbls>
            <c:dLbl>
              <c:idx val="9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3862-4B3C-AABB-C36BF61F111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Psy!$AH$26:$AH$169</c:f>
              <c:numCache>
                <c:formatCode>General</c:formatCode>
                <c:ptCount val="14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  <c:pt idx="122">
                  <c:v>123</c:v>
                </c:pt>
                <c:pt idx="123">
                  <c:v>124</c:v>
                </c:pt>
                <c:pt idx="124">
                  <c:v>125</c:v>
                </c:pt>
                <c:pt idx="125">
                  <c:v>126</c:v>
                </c:pt>
                <c:pt idx="126">
                  <c:v>127</c:v>
                </c:pt>
                <c:pt idx="127">
                  <c:v>128</c:v>
                </c:pt>
                <c:pt idx="128">
                  <c:v>129</c:v>
                </c:pt>
                <c:pt idx="129">
                  <c:v>130</c:v>
                </c:pt>
                <c:pt idx="130">
                  <c:v>131</c:v>
                </c:pt>
                <c:pt idx="131">
                  <c:v>132</c:v>
                </c:pt>
                <c:pt idx="132">
                  <c:v>133</c:v>
                </c:pt>
                <c:pt idx="133">
                  <c:v>134</c:v>
                </c:pt>
                <c:pt idx="134">
                  <c:v>135</c:v>
                </c:pt>
                <c:pt idx="135">
                  <c:v>136</c:v>
                </c:pt>
                <c:pt idx="136">
                  <c:v>137</c:v>
                </c:pt>
                <c:pt idx="137">
                  <c:v>138</c:v>
                </c:pt>
                <c:pt idx="138">
                  <c:v>139</c:v>
                </c:pt>
                <c:pt idx="139">
                  <c:v>140</c:v>
                </c:pt>
                <c:pt idx="140">
                  <c:v>141</c:v>
                </c:pt>
                <c:pt idx="141">
                  <c:v>142</c:v>
                </c:pt>
                <c:pt idx="142">
                  <c:v>143</c:v>
                </c:pt>
                <c:pt idx="143">
                  <c:v>144</c:v>
                </c:pt>
              </c:numCache>
            </c:numRef>
          </c:cat>
          <c:val>
            <c:numRef>
              <c:f>Psy!$BO$26:$BO$134</c:f>
              <c:numCache>
                <c:formatCode>[h]:mm</c:formatCode>
                <c:ptCount val="109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-3.7878787878787845E-3</c:v>
                </c:pt>
                <c:pt idx="23">
                  <c:v>-3.5936285936285922E-3</c:v>
                </c:pt>
                <c:pt idx="24">
                  <c:v>-3.3993783993784138E-3</c:v>
                </c:pt>
                <c:pt idx="25">
                  <c:v>-3.2051282051282146E-3</c:v>
                </c:pt>
                <c:pt idx="26">
                  <c:v>-2.2893772893773021E-3</c:v>
                </c:pt>
                <c:pt idx="27">
                  <c:v>-1.3736263736263757E-3</c:v>
                </c:pt>
                <c:pt idx="28">
                  <c:v>-4.5787545787546319E-4</c:v>
                </c:pt>
                <c:pt idx="29">
                  <c:v>4.5787545787545625E-4</c:v>
                </c:pt>
                <c:pt idx="30">
                  <c:v>1.3736263736263757E-3</c:v>
                </c:pt>
                <c:pt idx="31">
                  <c:v>2.2893772893772951E-3</c:v>
                </c:pt>
                <c:pt idx="32">
                  <c:v>3.2051282051282146E-3</c:v>
                </c:pt>
                <c:pt idx="33">
                  <c:v>5.608974358974346E-3</c:v>
                </c:pt>
                <c:pt idx="34">
                  <c:v>8.0128205128204705E-3</c:v>
                </c:pt>
                <c:pt idx="35">
                  <c:v>1.0416666666666609E-2</c:v>
                </c:pt>
                <c:pt idx="36">
                  <c:v>1.2499999999999928E-2</c:v>
                </c:pt>
                <c:pt idx="37">
                  <c:v>1.4583333333333261E-2</c:v>
                </c:pt>
                <c:pt idx="38">
                  <c:v>1.6666666666666614E-2</c:v>
                </c:pt>
                <c:pt idx="39">
                  <c:v>1.8749999999999947E-2</c:v>
                </c:pt>
                <c:pt idx="40">
                  <c:v>2.0833333333333301E-2</c:v>
                </c:pt>
                <c:pt idx="41">
                  <c:v>2.2916666666666627E-2</c:v>
                </c:pt>
                <c:pt idx="42">
                  <c:v>2.4999999999999981E-2</c:v>
                </c:pt>
                <c:pt idx="43">
                  <c:v>2.708333333333332E-2</c:v>
                </c:pt>
                <c:pt idx="44">
                  <c:v>2.9166666666666674E-2</c:v>
                </c:pt>
                <c:pt idx="45">
                  <c:v>4.1666666666666588E-2</c:v>
                </c:pt>
                <c:pt idx="46">
                  <c:v>4.3876262626262569E-2</c:v>
                </c:pt>
                <c:pt idx="47">
                  <c:v>4.6085858585858563E-2</c:v>
                </c:pt>
                <c:pt idx="48">
                  <c:v>4.8295454545454572E-2</c:v>
                </c:pt>
                <c:pt idx="49">
                  <c:v>5.0505050505050539E-2</c:v>
                </c:pt>
                <c:pt idx="50">
                  <c:v>5.3872053872053932E-2</c:v>
                </c:pt>
                <c:pt idx="51">
                  <c:v>5.7239057239057339E-2</c:v>
                </c:pt>
                <c:pt idx="52">
                  <c:v>6.060606060606076E-2</c:v>
                </c:pt>
                <c:pt idx="53">
                  <c:v>6.2815656565656769E-2</c:v>
                </c:pt>
                <c:pt idx="54">
                  <c:v>6.5025252525252736E-2</c:v>
                </c:pt>
                <c:pt idx="55">
                  <c:v>6.7234848484848744E-2</c:v>
                </c:pt>
                <c:pt idx="56">
                  <c:v>6.9444444444444711E-2</c:v>
                </c:pt>
                <c:pt idx="57">
                  <c:v>7.5231481481481774E-2</c:v>
                </c:pt>
                <c:pt idx="58">
                  <c:v>8.1018518518518864E-2</c:v>
                </c:pt>
                <c:pt idx="59">
                  <c:v>8.4490740740741144E-2</c:v>
                </c:pt>
                <c:pt idx="60">
                  <c:v>8.7962962962963381E-2</c:v>
                </c:pt>
                <c:pt idx="61">
                  <c:v>9.1435185185185647E-2</c:v>
                </c:pt>
                <c:pt idx="62">
                  <c:v>9.7222222222222252E-2</c:v>
                </c:pt>
                <c:pt idx="63">
                  <c:v>0.10300925925925884</c:v>
                </c:pt>
                <c:pt idx="64">
                  <c:v>0.10648148148148111</c:v>
                </c:pt>
                <c:pt idx="65">
                  <c:v>0.10995370370370341</c:v>
                </c:pt>
                <c:pt idx="66">
                  <c:v>0.11342592592592562</c:v>
                </c:pt>
                <c:pt idx="67">
                  <c:v>0.11921296296296272</c:v>
                </c:pt>
                <c:pt idx="68">
                  <c:v>0.12499999999999979</c:v>
                </c:pt>
                <c:pt idx="69">
                  <c:v>0.12499999999999983</c:v>
                </c:pt>
                <c:pt idx="70">
                  <c:v>0.12499999999999989</c:v>
                </c:pt>
                <c:pt idx="71">
                  <c:v>0.12499999999999994</c:v>
                </c:pt>
                <c:pt idx="72">
                  <c:v>0.125</c:v>
                </c:pt>
                <c:pt idx="73">
                  <c:v>0.12720959595959602</c:v>
                </c:pt>
                <c:pt idx="74">
                  <c:v>0.12941919191919196</c:v>
                </c:pt>
                <c:pt idx="75">
                  <c:v>0.13162878787878796</c:v>
                </c:pt>
                <c:pt idx="76">
                  <c:v>0.13383838383838392</c:v>
                </c:pt>
                <c:pt idx="77">
                  <c:v>0.13952020202020216</c:v>
                </c:pt>
                <c:pt idx="78">
                  <c:v>0.14520202020202039</c:v>
                </c:pt>
                <c:pt idx="79">
                  <c:v>0.1578282828282831</c:v>
                </c:pt>
                <c:pt idx="80">
                  <c:v>0.1704545454545458</c:v>
                </c:pt>
                <c:pt idx="81">
                  <c:v>0.18308080808080857</c:v>
                </c:pt>
                <c:pt idx="82">
                  <c:v>0.19570707070707025</c:v>
                </c:pt>
                <c:pt idx="83">
                  <c:v>0.23611111111111099</c:v>
                </c:pt>
                <c:pt idx="84">
                  <c:v>0.27500000000000024</c:v>
                </c:pt>
                <c:pt idx="85">
                  <c:v>0.28611111111111143</c:v>
                </c:pt>
                <c:pt idx="86">
                  <c:v>0.30416666666666659</c:v>
                </c:pt>
                <c:pt idx="87">
                  <c:v>0.32222222222222174</c:v>
                </c:pt>
                <c:pt idx="88">
                  <c:v>0.33333333333333298</c:v>
                </c:pt>
                <c:pt idx="89">
                  <c:v>0.37222222222222212</c:v>
                </c:pt>
                <c:pt idx="90">
                  <c:v>0.63333333333333341</c:v>
                </c:pt>
                <c:pt idx="91">
                  <c:v>0.6444444444444446</c:v>
                </c:pt>
                <c:pt idx="92">
                  <c:v>0.66944444444444373</c:v>
                </c:pt>
                <c:pt idx="93">
                  <c:v>0.75</c:v>
                </c:pt>
                <c:pt idx="94">
                  <c:v>0.81249999999999956</c:v>
                </c:pt>
                <c:pt idx="95">
                  <c:v>0.81944444444444409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3862-4B3C-AABB-C36BF61F11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91909128"/>
        <c:axId val="491904816"/>
      </c:lineChart>
      <c:catAx>
        <c:axId val="491909128"/>
        <c:scaling>
          <c:orientation val="minMax"/>
        </c:scaling>
        <c:delete val="0"/>
        <c:axPos val="b"/>
        <c:numFmt formatCode="General" sourceLinked="1"/>
        <c:majorTickMark val="none"/>
        <c:minorTickMark val="cross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1904816"/>
        <c:crosses val="autoZero"/>
        <c:auto val="1"/>
        <c:lblAlgn val="ctr"/>
        <c:lblOffset val="350"/>
        <c:tickMarkSkip val="5"/>
        <c:noMultiLvlLbl val="0"/>
      </c:catAx>
      <c:valAx>
        <c:axId val="491904816"/>
        <c:scaling>
          <c:orientation val="minMax"/>
          <c:max val="0.9170000000000000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[h]:mm" sourceLinked="1"/>
        <c:majorTickMark val="none"/>
        <c:minorTickMark val="none"/>
        <c:tickLblPos val="nextTo"/>
        <c:spPr>
          <a:noFill/>
          <a:ln>
            <a:solidFill>
              <a:sysClr val="windowText" lastClr="00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1909128"/>
        <c:crosses val="autoZero"/>
        <c:crossBetween val="midCat"/>
        <c:majorUnit val="8.3333330000000011E-2"/>
      </c:valAx>
      <c:spPr>
        <a:solidFill>
          <a:schemeClr val="lt1"/>
        </a:solidFill>
        <a:ln w="12700" cap="flat" cmpd="sng" algn="ctr">
          <a:noFill/>
          <a:prstDash val="solid"/>
          <a:miter lim="800000"/>
        </a:ln>
        <a:effectLst/>
      </c:spPr>
    </c:plotArea>
    <c:legend>
      <c:legendPos val="t"/>
      <c:layout>
        <c:manualLayout>
          <c:xMode val="edge"/>
          <c:yMode val="edge"/>
          <c:x val="9.2858402376396851E-2"/>
          <c:y val="9.4856667146358931E-2"/>
          <c:w val="0.31785357225967775"/>
          <c:h val="0.31503428758723245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/>
              <a:t>Unbiasing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Sheet1!$A$3</c:f>
              <c:strCache>
                <c:ptCount val="1"/>
                <c:pt idx="0">
                  <c:v>Male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ysClr val="windowText" lastClr="0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cat>
            <c:strRef>
              <c:f>Sheet1!$B$2:$C$2</c:f>
              <c:strCache>
                <c:ptCount val="2"/>
                <c:pt idx="0">
                  <c:v>Sample</c:v>
                </c:pt>
                <c:pt idx="1">
                  <c:v>Population</c:v>
                </c:pt>
              </c:strCache>
            </c:strRef>
          </c:cat>
          <c:val>
            <c:numRef>
              <c:f>Sheet1!$B$3:$C$3</c:f>
              <c:numCache>
                <c:formatCode>General</c:formatCode>
                <c:ptCount val="2"/>
                <c:pt idx="0">
                  <c:v>0.78</c:v>
                </c:pt>
                <c:pt idx="1">
                  <c:v>0.49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DCF-476B-8275-5BE08409187E}"/>
            </c:ext>
          </c:extLst>
        </c:ser>
        <c:ser>
          <c:idx val="1"/>
          <c:order val="1"/>
          <c:tx>
            <c:strRef>
              <c:f>Sheet1!$A$4</c:f>
              <c:strCache>
                <c:ptCount val="1"/>
                <c:pt idx="0">
                  <c:v>Female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ysClr val="windowText" lastClr="0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cat>
            <c:strRef>
              <c:f>Sheet1!$B$2:$C$2</c:f>
              <c:strCache>
                <c:ptCount val="2"/>
                <c:pt idx="0">
                  <c:v>Sample</c:v>
                </c:pt>
                <c:pt idx="1">
                  <c:v>Population</c:v>
                </c:pt>
              </c:strCache>
            </c:strRef>
          </c:cat>
          <c:val>
            <c:numRef>
              <c:f>Sheet1!$B$4:$C$4</c:f>
              <c:numCache>
                <c:formatCode>General</c:formatCode>
                <c:ptCount val="2"/>
                <c:pt idx="0">
                  <c:v>0.21999999999999997</c:v>
                </c:pt>
                <c:pt idx="1">
                  <c:v>0.51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DCF-476B-8275-5BE0840918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91850968"/>
        <c:axId val="491856848"/>
      </c:barChart>
      <c:catAx>
        <c:axId val="491850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>
                <a:lumMod val="95000"/>
                <a:lumOff val="5000"/>
              </a:sys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1856848"/>
        <c:crosses val="autoZero"/>
        <c:auto val="1"/>
        <c:lblAlgn val="ctr"/>
        <c:lblOffset val="100"/>
        <c:noMultiLvlLbl val="0"/>
      </c:catAx>
      <c:valAx>
        <c:axId val="491856848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1850968"/>
        <c:crosses val="autoZero"/>
        <c:crossBetween val="between"/>
      </c:valAx>
      <c:spPr>
        <a:solidFill>
          <a:schemeClr val="lt1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</c:spPr>
    </c:plotArea>
    <c:legend>
      <c:legendPos val="t"/>
      <c:layout>
        <c:manualLayout>
          <c:xMode val="edge"/>
          <c:yMode val="edge"/>
          <c:x val="0.49447244094488191"/>
          <c:y val="0.30134259259259266"/>
          <c:w val="0.40369207510597194"/>
          <c:h val="9.4923811606882472E-2"/>
        </c:manualLayout>
      </c:layout>
      <c:overlay val="1"/>
      <c:spPr>
        <a:solidFill>
          <a:sysClr val="window" lastClr="FFFFFF"/>
        </a:solidFill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6350" cap="rnd">
                <a:solidFill>
                  <a:srgbClr val="FF0000"/>
                </a:solidFill>
                <a:prstDash val="solid"/>
              </a:ln>
              <a:effectLst/>
            </c:spPr>
            <c:trendlineType val="linear"/>
            <c:dispRSqr val="0"/>
            <c:dispEq val="0"/>
          </c:trendline>
          <c:xVal>
            <c:numRef>
              <c:f>Sheet1!$D$1:$D$45</c:f>
              <c:numCache>
                <c:formatCode>General</c:formatCode>
                <c:ptCount val="4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</c:numCache>
            </c:numRef>
          </c:xVal>
          <c:yVal>
            <c:numRef>
              <c:f>Sheet1!$E$1:$E$45</c:f>
              <c:numCache>
                <c:formatCode>General</c:formatCode>
                <c:ptCount val="45"/>
                <c:pt idx="0">
                  <c:v>1.5</c:v>
                </c:pt>
                <c:pt idx="1">
                  <c:v>1.5</c:v>
                </c:pt>
                <c:pt idx="2">
                  <c:v>1.5</c:v>
                </c:pt>
                <c:pt idx="3">
                  <c:v>2</c:v>
                </c:pt>
                <c:pt idx="4">
                  <c:v>2</c:v>
                </c:pt>
                <c:pt idx="5">
                  <c:v>2</c:v>
                </c:pt>
                <c:pt idx="6">
                  <c:v>3</c:v>
                </c:pt>
                <c:pt idx="7">
                  <c:v>3</c:v>
                </c:pt>
                <c:pt idx="8">
                  <c:v>3</c:v>
                </c:pt>
                <c:pt idx="9">
                  <c:v>3</c:v>
                </c:pt>
                <c:pt idx="10">
                  <c:v>4</c:v>
                </c:pt>
                <c:pt idx="11">
                  <c:v>4</c:v>
                </c:pt>
                <c:pt idx="12">
                  <c:v>4</c:v>
                </c:pt>
                <c:pt idx="13">
                  <c:v>4</c:v>
                </c:pt>
                <c:pt idx="14">
                  <c:v>4</c:v>
                </c:pt>
                <c:pt idx="15">
                  <c:v>5</c:v>
                </c:pt>
                <c:pt idx="16">
                  <c:v>5</c:v>
                </c:pt>
                <c:pt idx="17">
                  <c:v>5</c:v>
                </c:pt>
                <c:pt idx="18">
                  <c:v>5</c:v>
                </c:pt>
                <c:pt idx="19">
                  <c:v>5</c:v>
                </c:pt>
                <c:pt idx="20">
                  <c:v>6</c:v>
                </c:pt>
                <c:pt idx="21">
                  <c:v>6</c:v>
                </c:pt>
                <c:pt idx="22">
                  <c:v>6</c:v>
                </c:pt>
                <c:pt idx="23">
                  <c:v>6</c:v>
                </c:pt>
                <c:pt idx="24">
                  <c:v>6</c:v>
                </c:pt>
                <c:pt idx="25">
                  <c:v>6</c:v>
                </c:pt>
                <c:pt idx="26">
                  <c:v>6</c:v>
                </c:pt>
                <c:pt idx="27">
                  <c:v>6</c:v>
                </c:pt>
                <c:pt idx="28">
                  <c:v>6</c:v>
                </c:pt>
                <c:pt idx="29">
                  <c:v>6</c:v>
                </c:pt>
                <c:pt idx="30">
                  <c:v>8</c:v>
                </c:pt>
                <c:pt idx="31">
                  <c:v>8</c:v>
                </c:pt>
                <c:pt idx="32">
                  <c:v>8</c:v>
                </c:pt>
                <c:pt idx="33">
                  <c:v>8</c:v>
                </c:pt>
                <c:pt idx="34">
                  <c:v>8</c:v>
                </c:pt>
                <c:pt idx="35">
                  <c:v>8</c:v>
                </c:pt>
                <c:pt idx="36">
                  <c:v>10</c:v>
                </c:pt>
                <c:pt idx="37">
                  <c:v>10</c:v>
                </c:pt>
                <c:pt idx="38">
                  <c:v>10</c:v>
                </c:pt>
                <c:pt idx="39">
                  <c:v>10</c:v>
                </c:pt>
                <c:pt idx="40">
                  <c:v>10</c:v>
                </c:pt>
                <c:pt idx="41">
                  <c:v>10</c:v>
                </c:pt>
                <c:pt idx="42">
                  <c:v>10</c:v>
                </c:pt>
                <c:pt idx="43">
                  <c:v>10</c:v>
                </c:pt>
                <c:pt idx="44">
                  <c:v>12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610-42F9-90AE-742C298BCE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3382528"/>
        <c:axId val="153382952"/>
      </c:scatterChart>
      <c:valAx>
        <c:axId val="1533825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dirty="0" smtClean="0"/>
                  <a:t>Number of questions</a:t>
                </a:r>
                <a:r>
                  <a:rPr lang="en-US" sz="1600" baseline="0" dirty="0" smtClean="0"/>
                  <a:t> asked</a:t>
                </a:r>
                <a:endParaRPr lang="en-US" sz="16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3382952"/>
        <c:crosses val="autoZero"/>
        <c:crossBetween val="midCat"/>
      </c:valAx>
      <c:valAx>
        <c:axId val="1533829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dirty="0" smtClean="0"/>
                  <a:t>Cost per completion, in $</a:t>
                </a:r>
                <a:endParaRPr lang="en-US" sz="1400" dirty="0"/>
              </a:p>
            </c:rich>
          </c:tx>
          <c:layout>
            <c:manualLayout>
              <c:xMode val="edge"/>
              <c:yMode val="edge"/>
              <c:x val="2.4040064249858505E-2"/>
              <c:y val="0.2308944554053087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338252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303BCFD-7CF5-4DAD-B88C-92BA7933265E}" type="doc">
      <dgm:prSet loTypeId="urn:microsoft.com/office/officeart/2005/8/layout/cycle8" loCatId="cycle" qsTypeId="urn:microsoft.com/office/officeart/2005/8/quickstyle/simple1" qsCatId="simple" csTypeId="urn:microsoft.com/office/officeart/2005/8/colors/colorful2" csCatId="colorful" phldr="1"/>
      <dgm:spPr/>
    </dgm:pt>
    <dgm:pt modelId="{CBF86251-9BEA-4EBF-A711-F603E6390AC3}">
      <dgm:prSet phldrT="[Text]" custT="1"/>
      <dgm:spPr>
        <a:ln>
          <a:solidFill>
            <a:schemeClr val="tx1">
              <a:lumMod val="95000"/>
              <a:lumOff val="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4800" dirty="0" smtClean="0"/>
            <a:t>cost</a:t>
          </a:r>
          <a:endParaRPr lang="en-US" sz="4800" dirty="0"/>
        </a:p>
      </dgm:t>
    </dgm:pt>
    <dgm:pt modelId="{8626C511-A5AE-4761-8060-4C4AA7146233}" type="parTrans" cxnId="{40FF2896-4F9D-4A94-A892-C3795B1ABB59}">
      <dgm:prSet/>
      <dgm:spPr/>
      <dgm:t>
        <a:bodyPr/>
        <a:lstStyle/>
        <a:p>
          <a:endParaRPr lang="en-US" sz="2800"/>
        </a:p>
      </dgm:t>
    </dgm:pt>
    <dgm:pt modelId="{8AF86608-0CF4-4341-918F-26CCEEF57AEE}" type="sibTrans" cxnId="{40FF2896-4F9D-4A94-A892-C3795B1ABB59}">
      <dgm:prSet/>
      <dgm:spPr/>
      <dgm:t>
        <a:bodyPr/>
        <a:lstStyle/>
        <a:p>
          <a:endParaRPr lang="en-US" sz="2800"/>
        </a:p>
      </dgm:t>
    </dgm:pt>
    <dgm:pt modelId="{EBD2CE35-015D-4D1B-9AB1-308DA5E66915}">
      <dgm:prSet phldrT="[Text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4400" dirty="0" smtClean="0"/>
            <a:t>error rate</a:t>
          </a:r>
          <a:endParaRPr lang="en-US" sz="4400" dirty="0"/>
        </a:p>
      </dgm:t>
    </dgm:pt>
    <dgm:pt modelId="{767FFF0C-56ED-47E8-8204-CB7CF2842548}" type="parTrans" cxnId="{7A328968-871F-41EB-B169-D584F56EC250}">
      <dgm:prSet/>
      <dgm:spPr/>
      <dgm:t>
        <a:bodyPr/>
        <a:lstStyle/>
        <a:p>
          <a:endParaRPr lang="en-US" sz="2800"/>
        </a:p>
      </dgm:t>
    </dgm:pt>
    <dgm:pt modelId="{0C6CC8B8-5A2D-4805-B779-BCC6597C7399}" type="sibTrans" cxnId="{7A328968-871F-41EB-B169-D584F56EC250}">
      <dgm:prSet/>
      <dgm:spPr/>
      <dgm:t>
        <a:bodyPr/>
        <a:lstStyle/>
        <a:p>
          <a:endParaRPr lang="en-US" sz="2800"/>
        </a:p>
      </dgm:t>
    </dgm:pt>
    <dgm:pt modelId="{C15E7DFF-1ACC-46F7-B6D2-24BFCD2DEB16}">
      <dgm:prSet phldrT="[Text]" custT="1"/>
      <dgm:spPr>
        <a:ln>
          <a:solidFill>
            <a:schemeClr val="tx1">
              <a:lumMod val="95000"/>
              <a:lumOff val="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4400" dirty="0" smtClean="0"/>
            <a:t>time</a:t>
          </a:r>
          <a:endParaRPr lang="en-US" sz="4400" dirty="0"/>
        </a:p>
      </dgm:t>
    </dgm:pt>
    <dgm:pt modelId="{E6589890-3453-401C-A7E0-B2F8F7FEE78C}" type="parTrans" cxnId="{0E5E829D-D53E-4E15-AC7A-2C3F42692F61}">
      <dgm:prSet/>
      <dgm:spPr/>
      <dgm:t>
        <a:bodyPr/>
        <a:lstStyle/>
        <a:p>
          <a:endParaRPr lang="en-US" sz="2800"/>
        </a:p>
      </dgm:t>
    </dgm:pt>
    <dgm:pt modelId="{58A6D795-1CCA-493E-806B-896211FF8F29}" type="sibTrans" cxnId="{0E5E829D-D53E-4E15-AC7A-2C3F42692F61}">
      <dgm:prSet/>
      <dgm:spPr/>
      <dgm:t>
        <a:bodyPr/>
        <a:lstStyle/>
        <a:p>
          <a:endParaRPr lang="en-US" sz="2800"/>
        </a:p>
      </dgm:t>
    </dgm:pt>
    <dgm:pt modelId="{E8B3D32E-6330-4191-BDDE-DDBE74B49774}" type="pres">
      <dgm:prSet presAssocID="{D303BCFD-7CF5-4DAD-B88C-92BA7933265E}" presName="compositeShape" presStyleCnt="0">
        <dgm:presLayoutVars>
          <dgm:chMax val="7"/>
          <dgm:dir/>
          <dgm:resizeHandles val="exact"/>
        </dgm:presLayoutVars>
      </dgm:prSet>
      <dgm:spPr/>
    </dgm:pt>
    <dgm:pt modelId="{A9A4F7D6-66F8-424D-9277-6DC833AA91DE}" type="pres">
      <dgm:prSet presAssocID="{D303BCFD-7CF5-4DAD-B88C-92BA7933265E}" presName="wedge1" presStyleLbl="node1" presStyleIdx="0" presStyleCnt="3"/>
      <dgm:spPr/>
      <dgm:t>
        <a:bodyPr/>
        <a:lstStyle/>
        <a:p>
          <a:endParaRPr lang="en-US"/>
        </a:p>
      </dgm:t>
    </dgm:pt>
    <dgm:pt modelId="{3F99DCEF-4A8A-4713-9788-E70576BD7E60}" type="pres">
      <dgm:prSet presAssocID="{D303BCFD-7CF5-4DAD-B88C-92BA7933265E}" presName="dummy1a" presStyleCnt="0"/>
      <dgm:spPr/>
    </dgm:pt>
    <dgm:pt modelId="{333A394E-8FE0-4854-A5F4-F5B1C03F9D42}" type="pres">
      <dgm:prSet presAssocID="{D303BCFD-7CF5-4DAD-B88C-92BA7933265E}" presName="dummy1b" presStyleCnt="0"/>
      <dgm:spPr/>
    </dgm:pt>
    <dgm:pt modelId="{6FFE5D90-44C6-4C72-A5C7-9FA71A4E9D0A}" type="pres">
      <dgm:prSet presAssocID="{D303BCFD-7CF5-4DAD-B88C-92BA7933265E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96C703-E234-465A-9447-91D1DADC5118}" type="pres">
      <dgm:prSet presAssocID="{D303BCFD-7CF5-4DAD-B88C-92BA7933265E}" presName="wedge2" presStyleLbl="node1" presStyleIdx="1" presStyleCnt="3"/>
      <dgm:spPr/>
      <dgm:t>
        <a:bodyPr/>
        <a:lstStyle/>
        <a:p>
          <a:endParaRPr lang="en-US"/>
        </a:p>
      </dgm:t>
    </dgm:pt>
    <dgm:pt modelId="{1307EF9F-530F-4449-B3A7-959480174B01}" type="pres">
      <dgm:prSet presAssocID="{D303BCFD-7CF5-4DAD-B88C-92BA7933265E}" presName="dummy2a" presStyleCnt="0"/>
      <dgm:spPr/>
    </dgm:pt>
    <dgm:pt modelId="{E3FB6C7F-2890-4E7A-9101-9B1838B2C01F}" type="pres">
      <dgm:prSet presAssocID="{D303BCFD-7CF5-4DAD-B88C-92BA7933265E}" presName="dummy2b" presStyleCnt="0"/>
      <dgm:spPr/>
    </dgm:pt>
    <dgm:pt modelId="{E4C23A49-BF8F-482A-87B6-D82934F3A0B8}" type="pres">
      <dgm:prSet presAssocID="{D303BCFD-7CF5-4DAD-B88C-92BA7933265E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357796-55D7-486D-8862-77B8760786CE}" type="pres">
      <dgm:prSet presAssocID="{D303BCFD-7CF5-4DAD-B88C-92BA7933265E}" presName="wedge3" presStyleLbl="node1" presStyleIdx="2" presStyleCnt="3"/>
      <dgm:spPr/>
      <dgm:t>
        <a:bodyPr/>
        <a:lstStyle/>
        <a:p>
          <a:endParaRPr lang="en-US"/>
        </a:p>
      </dgm:t>
    </dgm:pt>
    <dgm:pt modelId="{7F735D8C-3E41-415E-8266-B76CBC0BD17B}" type="pres">
      <dgm:prSet presAssocID="{D303BCFD-7CF5-4DAD-B88C-92BA7933265E}" presName="dummy3a" presStyleCnt="0"/>
      <dgm:spPr/>
    </dgm:pt>
    <dgm:pt modelId="{E7A5B7B1-0D8E-45E7-BD80-35D3222B1502}" type="pres">
      <dgm:prSet presAssocID="{D303BCFD-7CF5-4DAD-B88C-92BA7933265E}" presName="dummy3b" presStyleCnt="0"/>
      <dgm:spPr/>
    </dgm:pt>
    <dgm:pt modelId="{5ACBD170-8E07-4F19-ABCF-54E22AD834DC}" type="pres">
      <dgm:prSet presAssocID="{D303BCFD-7CF5-4DAD-B88C-92BA7933265E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3D7E13-1898-46BD-B8AF-6CF195E27B82}" type="pres">
      <dgm:prSet presAssocID="{8AF86608-0CF4-4341-918F-26CCEEF57AEE}" presName="arrowWedge1" presStyleLbl="fgSibTrans2D1" presStyleIdx="0" presStyleCnt="3"/>
      <dgm:spPr>
        <a:solidFill>
          <a:srgbClr val="FF0000"/>
        </a:solidFill>
        <a:ln>
          <a:solidFill>
            <a:schemeClr val="tx1">
              <a:lumMod val="95000"/>
              <a:lumOff val="5000"/>
            </a:schemeClr>
          </a:solidFill>
        </a:ln>
      </dgm:spPr>
    </dgm:pt>
    <dgm:pt modelId="{89F713FB-2333-40F0-BAF5-8721536073EC}" type="pres">
      <dgm:prSet presAssocID="{0C6CC8B8-5A2D-4805-B779-BCC6597C7399}" presName="arrowWedge2" presStyleLbl="fgSibTrans2D1" presStyleIdx="1" presStyleCnt="3"/>
      <dgm:spPr>
        <a:solidFill>
          <a:srgbClr val="FF0000"/>
        </a:solidFill>
        <a:ln>
          <a:solidFill>
            <a:schemeClr val="tx1">
              <a:lumMod val="95000"/>
              <a:lumOff val="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49BEB4D6-CC29-4BD8-9984-1A28531B8927}" type="pres">
      <dgm:prSet presAssocID="{58A6D795-1CCA-493E-806B-896211FF8F29}" presName="arrowWedge3" presStyleLbl="fgSibTrans2D1" presStyleIdx="2" presStyleCnt="3"/>
      <dgm:spPr>
        <a:solidFill>
          <a:srgbClr val="FF0000"/>
        </a:solidFill>
        <a:ln>
          <a:solidFill>
            <a:schemeClr val="tx1">
              <a:lumMod val="95000"/>
              <a:lumOff val="5000"/>
            </a:schemeClr>
          </a:solidFill>
        </a:ln>
      </dgm:spPr>
    </dgm:pt>
  </dgm:ptLst>
  <dgm:cxnLst>
    <dgm:cxn modelId="{7A328968-871F-41EB-B169-D584F56EC250}" srcId="{D303BCFD-7CF5-4DAD-B88C-92BA7933265E}" destId="{EBD2CE35-015D-4D1B-9AB1-308DA5E66915}" srcOrd="1" destOrd="0" parTransId="{767FFF0C-56ED-47E8-8204-CB7CF2842548}" sibTransId="{0C6CC8B8-5A2D-4805-B779-BCC6597C7399}"/>
    <dgm:cxn modelId="{30AEA547-1A5F-490E-853B-8F7AA841F636}" type="presOf" srcId="{CBF86251-9BEA-4EBF-A711-F603E6390AC3}" destId="{A9A4F7D6-66F8-424D-9277-6DC833AA91DE}" srcOrd="0" destOrd="0" presId="urn:microsoft.com/office/officeart/2005/8/layout/cycle8"/>
    <dgm:cxn modelId="{BBAC6C2E-2D76-494A-82FD-96005C52EEF6}" type="presOf" srcId="{EBD2CE35-015D-4D1B-9AB1-308DA5E66915}" destId="{E4C23A49-BF8F-482A-87B6-D82934F3A0B8}" srcOrd="1" destOrd="0" presId="urn:microsoft.com/office/officeart/2005/8/layout/cycle8"/>
    <dgm:cxn modelId="{277018E7-2BA8-4365-8C47-8BC61E92F19E}" type="presOf" srcId="{CBF86251-9BEA-4EBF-A711-F603E6390AC3}" destId="{6FFE5D90-44C6-4C72-A5C7-9FA71A4E9D0A}" srcOrd="1" destOrd="0" presId="urn:microsoft.com/office/officeart/2005/8/layout/cycle8"/>
    <dgm:cxn modelId="{40FF2896-4F9D-4A94-A892-C3795B1ABB59}" srcId="{D303BCFD-7CF5-4DAD-B88C-92BA7933265E}" destId="{CBF86251-9BEA-4EBF-A711-F603E6390AC3}" srcOrd="0" destOrd="0" parTransId="{8626C511-A5AE-4761-8060-4C4AA7146233}" sibTransId="{8AF86608-0CF4-4341-918F-26CCEEF57AEE}"/>
    <dgm:cxn modelId="{213850B3-0B14-414A-88DD-D2E6974FA5D7}" type="presOf" srcId="{C15E7DFF-1ACC-46F7-B6D2-24BFCD2DEB16}" destId="{28357796-55D7-486D-8862-77B8760786CE}" srcOrd="0" destOrd="0" presId="urn:microsoft.com/office/officeart/2005/8/layout/cycle8"/>
    <dgm:cxn modelId="{6BB4CC5E-F654-4ADC-AA94-12350B4F69F7}" type="presOf" srcId="{C15E7DFF-1ACC-46F7-B6D2-24BFCD2DEB16}" destId="{5ACBD170-8E07-4F19-ABCF-54E22AD834DC}" srcOrd="1" destOrd="0" presId="urn:microsoft.com/office/officeart/2005/8/layout/cycle8"/>
    <dgm:cxn modelId="{99ADB5E5-ADBF-4F2A-9339-A056A129014B}" type="presOf" srcId="{D303BCFD-7CF5-4DAD-B88C-92BA7933265E}" destId="{E8B3D32E-6330-4191-BDDE-DDBE74B49774}" srcOrd="0" destOrd="0" presId="urn:microsoft.com/office/officeart/2005/8/layout/cycle8"/>
    <dgm:cxn modelId="{8951AE6F-0772-45EE-9FA5-6B7CDF875F47}" type="presOf" srcId="{EBD2CE35-015D-4D1B-9AB1-308DA5E66915}" destId="{1396C703-E234-465A-9447-91D1DADC5118}" srcOrd="0" destOrd="0" presId="urn:microsoft.com/office/officeart/2005/8/layout/cycle8"/>
    <dgm:cxn modelId="{0E5E829D-D53E-4E15-AC7A-2C3F42692F61}" srcId="{D303BCFD-7CF5-4DAD-B88C-92BA7933265E}" destId="{C15E7DFF-1ACC-46F7-B6D2-24BFCD2DEB16}" srcOrd="2" destOrd="0" parTransId="{E6589890-3453-401C-A7E0-B2F8F7FEE78C}" sibTransId="{58A6D795-1CCA-493E-806B-896211FF8F29}"/>
    <dgm:cxn modelId="{26059496-D962-4FE6-A6EA-162E4DCBDD18}" type="presParOf" srcId="{E8B3D32E-6330-4191-BDDE-DDBE74B49774}" destId="{A9A4F7D6-66F8-424D-9277-6DC833AA91DE}" srcOrd="0" destOrd="0" presId="urn:microsoft.com/office/officeart/2005/8/layout/cycle8"/>
    <dgm:cxn modelId="{68AA2D9D-CD62-4113-9D51-1E76C18878D8}" type="presParOf" srcId="{E8B3D32E-6330-4191-BDDE-DDBE74B49774}" destId="{3F99DCEF-4A8A-4713-9788-E70576BD7E60}" srcOrd="1" destOrd="0" presId="urn:microsoft.com/office/officeart/2005/8/layout/cycle8"/>
    <dgm:cxn modelId="{23BE8C40-02AE-41CC-A39A-BFEF4C5F9C96}" type="presParOf" srcId="{E8B3D32E-6330-4191-BDDE-DDBE74B49774}" destId="{333A394E-8FE0-4854-A5F4-F5B1C03F9D42}" srcOrd="2" destOrd="0" presId="urn:microsoft.com/office/officeart/2005/8/layout/cycle8"/>
    <dgm:cxn modelId="{9ADB9E6F-C85E-468E-9C69-73D71B916882}" type="presParOf" srcId="{E8B3D32E-6330-4191-BDDE-DDBE74B49774}" destId="{6FFE5D90-44C6-4C72-A5C7-9FA71A4E9D0A}" srcOrd="3" destOrd="0" presId="urn:microsoft.com/office/officeart/2005/8/layout/cycle8"/>
    <dgm:cxn modelId="{2B4D4C39-4B68-4610-95EC-4E412855A235}" type="presParOf" srcId="{E8B3D32E-6330-4191-BDDE-DDBE74B49774}" destId="{1396C703-E234-465A-9447-91D1DADC5118}" srcOrd="4" destOrd="0" presId="urn:microsoft.com/office/officeart/2005/8/layout/cycle8"/>
    <dgm:cxn modelId="{21F217BD-2E4C-4D19-8BF0-7020B8F5733F}" type="presParOf" srcId="{E8B3D32E-6330-4191-BDDE-DDBE74B49774}" destId="{1307EF9F-530F-4449-B3A7-959480174B01}" srcOrd="5" destOrd="0" presId="urn:microsoft.com/office/officeart/2005/8/layout/cycle8"/>
    <dgm:cxn modelId="{3BC04E8C-701E-4FFB-90F1-D8837290263E}" type="presParOf" srcId="{E8B3D32E-6330-4191-BDDE-DDBE74B49774}" destId="{E3FB6C7F-2890-4E7A-9101-9B1838B2C01F}" srcOrd="6" destOrd="0" presId="urn:microsoft.com/office/officeart/2005/8/layout/cycle8"/>
    <dgm:cxn modelId="{C885E927-E709-4967-9F07-1F159388AFB3}" type="presParOf" srcId="{E8B3D32E-6330-4191-BDDE-DDBE74B49774}" destId="{E4C23A49-BF8F-482A-87B6-D82934F3A0B8}" srcOrd="7" destOrd="0" presId="urn:microsoft.com/office/officeart/2005/8/layout/cycle8"/>
    <dgm:cxn modelId="{8A150AF4-272C-4CF1-8499-8A9295334D34}" type="presParOf" srcId="{E8B3D32E-6330-4191-BDDE-DDBE74B49774}" destId="{28357796-55D7-486D-8862-77B8760786CE}" srcOrd="8" destOrd="0" presId="urn:microsoft.com/office/officeart/2005/8/layout/cycle8"/>
    <dgm:cxn modelId="{F88DA5E2-83CC-4734-B678-3D60113C8EEB}" type="presParOf" srcId="{E8B3D32E-6330-4191-BDDE-DDBE74B49774}" destId="{7F735D8C-3E41-415E-8266-B76CBC0BD17B}" srcOrd="9" destOrd="0" presId="urn:microsoft.com/office/officeart/2005/8/layout/cycle8"/>
    <dgm:cxn modelId="{D51923D5-6B78-4A70-8364-040CB1B0A01D}" type="presParOf" srcId="{E8B3D32E-6330-4191-BDDE-DDBE74B49774}" destId="{E7A5B7B1-0D8E-45E7-BD80-35D3222B1502}" srcOrd="10" destOrd="0" presId="urn:microsoft.com/office/officeart/2005/8/layout/cycle8"/>
    <dgm:cxn modelId="{154A3D1A-B41E-4DF4-9B34-19CF4535D18E}" type="presParOf" srcId="{E8B3D32E-6330-4191-BDDE-DDBE74B49774}" destId="{5ACBD170-8E07-4F19-ABCF-54E22AD834DC}" srcOrd="11" destOrd="0" presId="urn:microsoft.com/office/officeart/2005/8/layout/cycle8"/>
    <dgm:cxn modelId="{C14B0D78-3A5E-4184-A547-13BCE8C7FCF4}" type="presParOf" srcId="{E8B3D32E-6330-4191-BDDE-DDBE74B49774}" destId="{013D7E13-1898-46BD-B8AF-6CF195E27B82}" srcOrd="12" destOrd="0" presId="urn:microsoft.com/office/officeart/2005/8/layout/cycle8"/>
    <dgm:cxn modelId="{D009BB75-A6C5-4BD6-9C32-5AC41855AC81}" type="presParOf" srcId="{E8B3D32E-6330-4191-BDDE-DDBE74B49774}" destId="{89F713FB-2333-40F0-BAF5-8721536073EC}" srcOrd="13" destOrd="0" presId="urn:microsoft.com/office/officeart/2005/8/layout/cycle8"/>
    <dgm:cxn modelId="{8B7EAB37-6499-4BCE-8735-D046EA77591C}" type="presParOf" srcId="{E8B3D32E-6330-4191-BDDE-DDBE74B49774}" destId="{49BEB4D6-CC29-4BD8-9984-1A28531B8927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303BCFD-7CF5-4DAD-B88C-92BA7933265E}" type="doc">
      <dgm:prSet loTypeId="urn:microsoft.com/office/officeart/2005/8/layout/cycle8" loCatId="cycle" qsTypeId="urn:microsoft.com/office/officeart/2005/8/quickstyle/simple1" qsCatId="simple" csTypeId="urn:microsoft.com/office/officeart/2005/8/colors/colorful2" csCatId="colorful" phldr="1"/>
      <dgm:spPr/>
    </dgm:pt>
    <dgm:pt modelId="{CBF86251-9BEA-4EBF-A711-F603E6390AC3}">
      <dgm:prSet phldrT="[Text]"/>
      <dgm:spPr>
        <a:ln>
          <a:solidFill>
            <a:schemeClr val="tx1">
              <a:lumMod val="95000"/>
              <a:lumOff val="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dirty="0" smtClean="0"/>
            <a:t>DB</a:t>
          </a:r>
          <a:endParaRPr lang="en-US" dirty="0"/>
        </a:p>
      </dgm:t>
    </dgm:pt>
    <dgm:pt modelId="{8626C511-A5AE-4761-8060-4C4AA7146233}" type="parTrans" cxnId="{40FF2896-4F9D-4A94-A892-C3795B1ABB59}">
      <dgm:prSet/>
      <dgm:spPr/>
      <dgm:t>
        <a:bodyPr/>
        <a:lstStyle/>
        <a:p>
          <a:endParaRPr lang="en-US"/>
        </a:p>
      </dgm:t>
    </dgm:pt>
    <dgm:pt modelId="{8AF86608-0CF4-4341-918F-26CCEEF57AEE}" type="sibTrans" cxnId="{40FF2896-4F9D-4A94-A892-C3795B1ABB59}">
      <dgm:prSet/>
      <dgm:spPr/>
      <dgm:t>
        <a:bodyPr/>
        <a:lstStyle/>
        <a:p>
          <a:endParaRPr lang="en-US"/>
        </a:p>
      </dgm:t>
    </dgm:pt>
    <dgm:pt modelId="{EBD2CE35-015D-4D1B-9AB1-308DA5E66915}">
      <dgm:prSet phldrT="[Text]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dirty="0" smtClean="0"/>
            <a:t>crowd</a:t>
          </a:r>
          <a:endParaRPr lang="en-US" dirty="0"/>
        </a:p>
      </dgm:t>
    </dgm:pt>
    <dgm:pt modelId="{767FFF0C-56ED-47E8-8204-CB7CF2842548}" type="parTrans" cxnId="{7A328968-871F-41EB-B169-D584F56EC250}">
      <dgm:prSet/>
      <dgm:spPr/>
      <dgm:t>
        <a:bodyPr/>
        <a:lstStyle/>
        <a:p>
          <a:endParaRPr lang="en-US"/>
        </a:p>
      </dgm:t>
    </dgm:pt>
    <dgm:pt modelId="{0C6CC8B8-5A2D-4805-B779-BCC6597C7399}" type="sibTrans" cxnId="{7A328968-871F-41EB-B169-D584F56EC250}">
      <dgm:prSet/>
      <dgm:spPr/>
      <dgm:t>
        <a:bodyPr/>
        <a:lstStyle/>
        <a:p>
          <a:endParaRPr lang="en-US"/>
        </a:p>
      </dgm:t>
    </dgm:pt>
    <dgm:pt modelId="{C15E7DFF-1ACC-46F7-B6D2-24BFCD2DEB16}">
      <dgm:prSet phldrT="[Text]"/>
      <dgm:spPr>
        <a:ln>
          <a:solidFill>
            <a:schemeClr val="tx1">
              <a:lumMod val="95000"/>
              <a:lumOff val="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dirty="0" smtClean="0"/>
            <a:t>PL</a:t>
          </a:r>
          <a:endParaRPr lang="en-US" dirty="0"/>
        </a:p>
      </dgm:t>
    </dgm:pt>
    <dgm:pt modelId="{E6589890-3453-401C-A7E0-B2F8F7FEE78C}" type="parTrans" cxnId="{0E5E829D-D53E-4E15-AC7A-2C3F42692F61}">
      <dgm:prSet/>
      <dgm:spPr/>
      <dgm:t>
        <a:bodyPr/>
        <a:lstStyle/>
        <a:p>
          <a:endParaRPr lang="en-US"/>
        </a:p>
      </dgm:t>
    </dgm:pt>
    <dgm:pt modelId="{58A6D795-1CCA-493E-806B-896211FF8F29}" type="sibTrans" cxnId="{0E5E829D-D53E-4E15-AC7A-2C3F42692F61}">
      <dgm:prSet/>
      <dgm:spPr/>
      <dgm:t>
        <a:bodyPr/>
        <a:lstStyle/>
        <a:p>
          <a:endParaRPr lang="en-US"/>
        </a:p>
      </dgm:t>
    </dgm:pt>
    <dgm:pt modelId="{E8B3D32E-6330-4191-BDDE-DDBE74B49774}" type="pres">
      <dgm:prSet presAssocID="{D303BCFD-7CF5-4DAD-B88C-92BA7933265E}" presName="compositeShape" presStyleCnt="0">
        <dgm:presLayoutVars>
          <dgm:chMax val="7"/>
          <dgm:dir/>
          <dgm:resizeHandles val="exact"/>
        </dgm:presLayoutVars>
      </dgm:prSet>
      <dgm:spPr/>
    </dgm:pt>
    <dgm:pt modelId="{A9A4F7D6-66F8-424D-9277-6DC833AA91DE}" type="pres">
      <dgm:prSet presAssocID="{D303BCFD-7CF5-4DAD-B88C-92BA7933265E}" presName="wedge1" presStyleLbl="node1" presStyleIdx="0" presStyleCnt="3"/>
      <dgm:spPr/>
      <dgm:t>
        <a:bodyPr/>
        <a:lstStyle/>
        <a:p>
          <a:endParaRPr lang="en-US"/>
        </a:p>
      </dgm:t>
    </dgm:pt>
    <dgm:pt modelId="{3F99DCEF-4A8A-4713-9788-E70576BD7E60}" type="pres">
      <dgm:prSet presAssocID="{D303BCFD-7CF5-4DAD-B88C-92BA7933265E}" presName="dummy1a" presStyleCnt="0"/>
      <dgm:spPr/>
    </dgm:pt>
    <dgm:pt modelId="{333A394E-8FE0-4854-A5F4-F5B1C03F9D42}" type="pres">
      <dgm:prSet presAssocID="{D303BCFD-7CF5-4DAD-B88C-92BA7933265E}" presName="dummy1b" presStyleCnt="0"/>
      <dgm:spPr/>
    </dgm:pt>
    <dgm:pt modelId="{6FFE5D90-44C6-4C72-A5C7-9FA71A4E9D0A}" type="pres">
      <dgm:prSet presAssocID="{D303BCFD-7CF5-4DAD-B88C-92BA7933265E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96C703-E234-465A-9447-91D1DADC5118}" type="pres">
      <dgm:prSet presAssocID="{D303BCFD-7CF5-4DAD-B88C-92BA7933265E}" presName="wedge2" presStyleLbl="node1" presStyleIdx="1" presStyleCnt="3"/>
      <dgm:spPr/>
      <dgm:t>
        <a:bodyPr/>
        <a:lstStyle/>
        <a:p>
          <a:endParaRPr lang="en-US"/>
        </a:p>
      </dgm:t>
    </dgm:pt>
    <dgm:pt modelId="{1307EF9F-530F-4449-B3A7-959480174B01}" type="pres">
      <dgm:prSet presAssocID="{D303BCFD-7CF5-4DAD-B88C-92BA7933265E}" presName="dummy2a" presStyleCnt="0"/>
      <dgm:spPr/>
    </dgm:pt>
    <dgm:pt modelId="{E3FB6C7F-2890-4E7A-9101-9B1838B2C01F}" type="pres">
      <dgm:prSet presAssocID="{D303BCFD-7CF5-4DAD-B88C-92BA7933265E}" presName="dummy2b" presStyleCnt="0"/>
      <dgm:spPr/>
    </dgm:pt>
    <dgm:pt modelId="{E4C23A49-BF8F-482A-87B6-D82934F3A0B8}" type="pres">
      <dgm:prSet presAssocID="{D303BCFD-7CF5-4DAD-B88C-92BA7933265E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357796-55D7-486D-8862-77B8760786CE}" type="pres">
      <dgm:prSet presAssocID="{D303BCFD-7CF5-4DAD-B88C-92BA7933265E}" presName="wedge3" presStyleLbl="node1" presStyleIdx="2" presStyleCnt="3"/>
      <dgm:spPr/>
      <dgm:t>
        <a:bodyPr/>
        <a:lstStyle/>
        <a:p>
          <a:endParaRPr lang="en-US"/>
        </a:p>
      </dgm:t>
    </dgm:pt>
    <dgm:pt modelId="{7F735D8C-3E41-415E-8266-B76CBC0BD17B}" type="pres">
      <dgm:prSet presAssocID="{D303BCFD-7CF5-4DAD-B88C-92BA7933265E}" presName="dummy3a" presStyleCnt="0"/>
      <dgm:spPr/>
    </dgm:pt>
    <dgm:pt modelId="{E7A5B7B1-0D8E-45E7-BD80-35D3222B1502}" type="pres">
      <dgm:prSet presAssocID="{D303BCFD-7CF5-4DAD-B88C-92BA7933265E}" presName="dummy3b" presStyleCnt="0"/>
      <dgm:spPr/>
    </dgm:pt>
    <dgm:pt modelId="{5ACBD170-8E07-4F19-ABCF-54E22AD834DC}" type="pres">
      <dgm:prSet presAssocID="{D303BCFD-7CF5-4DAD-B88C-92BA7933265E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3D7E13-1898-46BD-B8AF-6CF195E27B82}" type="pres">
      <dgm:prSet presAssocID="{8AF86608-0CF4-4341-918F-26CCEEF57AEE}" presName="arrowWedge1" presStyleLbl="fgSibTrans2D1" presStyleIdx="0" presStyleCnt="3"/>
      <dgm:spPr>
        <a:solidFill>
          <a:srgbClr val="FF0000"/>
        </a:solidFill>
        <a:ln>
          <a:solidFill>
            <a:schemeClr val="tx1">
              <a:lumMod val="95000"/>
              <a:lumOff val="5000"/>
            </a:schemeClr>
          </a:solidFill>
        </a:ln>
      </dgm:spPr>
    </dgm:pt>
    <dgm:pt modelId="{89F713FB-2333-40F0-BAF5-8721536073EC}" type="pres">
      <dgm:prSet presAssocID="{0C6CC8B8-5A2D-4805-B779-BCC6597C7399}" presName="arrowWedge2" presStyleLbl="fgSibTrans2D1" presStyleIdx="1" presStyleCnt="3"/>
      <dgm:spPr>
        <a:solidFill>
          <a:srgbClr val="FF0000"/>
        </a:solidFill>
        <a:ln>
          <a:solidFill>
            <a:schemeClr val="tx1">
              <a:lumMod val="95000"/>
              <a:lumOff val="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49BEB4D6-CC29-4BD8-9984-1A28531B8927}" type="pres">
      <dgm:prSet presAssocID="{58A6D795-1CCA-493E-806B-896211FF8F29}" presName="arrowWedge3" presStyleLbl="fgSibTrans2D1" presStyleIdx="2" presStyleCnt="3"/>
      <dgm:spPr>
        <a:solidFill>
          <a:srgbClr val="FF0000"/>
        </a:solidFill>
        <a:ln>
          <a:solidFill>
            <a:schemeClr val="tx1">
              <a:lumMod val="95000"/>
              <a:lumOff val="5000"/>
            </a:schemeClr>
          </a:solidFill>
        </a:ln>
      </dgm:spPr>
    </dgm:pt>
  </dgm:ptLst>
  <dgm:cxnLst>
    <dgm:cxn modelId="{7A328968-871F-41EB-B169-D584F56EC250}" srcId="{D303BCFD-7CF5-4DAD-B88C-92BA7933265E}" destId="{EBD2CE35-015D-4D1B-9AB1-308DA5E66915}" srcOrd="1" destOrd="0" parTransId="{767FFF0C-56ED-47E8-8204-CB7CF2842548}" sibTransId="{0C6CC8B8-5A2D-4805-B779-BCC6597C7399}"/>
    <dgm:cxn modelId="{DC60D557-DD83-4753-A4A1-F923CEF23701}" type="presOf" srcId="{CBF86251-9BEA-4EBF-A711-F603E6390AC3}" destId="{A9A4F7D6-66F8-424D-9277-6DC833AA91DE}" srcOrd="0" destOrd="0" presId="urn:microsoft.com/office/officeart/2005/8/layout/cycle8"/>
    <dgm:cxn modelId="{76616624-EEEF-49CE-A444-84EFC39E351B}" type="presOf" srcId="{C15E7DFF-1ACC-46F7-B6D2-24BFCD2DEB16}" destId="{5ACBD170-8E07-4F19-ABCF-54E22AD834DC}" srcOrd="1" destOrd="0" presId="urn:microsoft.com/office/officeart/2005/8/layout/cycle8"/>
    <dgm:cxn modelId="{A4541580-6FAE-4BBC-AD4D-7549B936CA0C}" type="presOf" srcId="{EBD2CE35-015D-4D1B-9AB1-308DA5E66915}" destId="{1396C703-E234-465A-9447-91D1DADC5118}" srcOrd="0" destOrd="0" presId="urn:microsoft.com/office/officeart/2005/8/layout/cycle8"/>
    <dgm:cxn modelId="{F5591370-02AC-4085-A9F5-1FB693285CD0}" type="presOf" srcId="{CBF86251-9BEA-4EBF-A711-F603E6390AC3}" destId="{6FFE5D90-44C6-4C72-A5C7-9FA71A4E9D0A}" srcOrd="1" destOrd="0" presId="urn:microsoft.com/office/officeart/2005/8/layout/cycle8"/>
    <dgm:cxn modelId="{40FF2896-4F9D-4A94-A892-C3795B1ABB59}" srcId="{D303BCFD-7CF5-4DAD-B88C-92BA7933265E}" destId="{CBF86251-9BEA-4EBF-A711-F603E6390AC3}" srcOrd="0" destOrd="0" parTransId="{8626C511-A5AE-4761-8060-4C4AA7146233}" sibTransId="{8AF86608-0CF4-4341-918F-26CCEEF57AEE}"/>
    <dgm:cxn modelId="{AECBF30F-D117-4EE0-8BC6-FA83F86EE667}" type="presOf" srcId="{D303BCFD-7CF5-4DAD-B88C-92BA7933265E}" destId="{E8B3D32E-6330-4191-BDDE-DDBE74B49774}" srcOrd="0" destOrd="0" presId="urn:microsoft.com/office/officeart/2005/8/layout/cycle8"/>
    <dgm:cxn modelId="{BD4C360C-0DE4-40DD-8956-A9507D586744}" type="presOf" srcId="{EBD2CE35-015D-4D1B-9AB1-308DA5E66915}" destId="{E4C23A49-BF8F-482A-87B6-D82934F3A0B8}" srcOrd="1" destOrd="0" presId="urn:microsoft.com/office/officeart/2005/8/layout/cycle8"/>
    <dgm:cxn modelId="{5B3FDA52-E8AA-4A57-8E1F-3F323EC97682}" type="presOf" srcId="{C15E7DFF-1ACC-46F7-B6D2-24BFCD2DEB16}" destId="{28357796-55D7-486D-8862-77B8760786CE}" srcOrd="0" destOrd="0" presId="urn:microsoft.com/office/officeart/2005/8/layout/cycle8"/>
    <dgm:cxn modelId="{0E5E829D-D53E-4E15-AC7A-2C3F42692F61}" srcId="{D303BCFD-7CF5-4DAD-B88C-92BA7933265E}" destId="{C15E7DFF-1ACC-46F7-B6D2-24BFCD2DEB16}" srcOrd="2" destOrd="0" parTransId="{E6589890-3453-401C-A7E0-B2F8F7FEE78C}" sibTransId="{58A6D795-1CCA-493E-806B-896211FF8F29}"/>
    <dgm:cxn modelId="{067DB9F5-3E0D-45CF-94FE-C7B73233AE66}" type="presParOf" srcId="{E8B3D32E-6330-4191-BDDE-DDBE74B49774}" destId="{A9A4F7D6-66F8-424D-9277-6DC833AA91DE}" srcOrd="0" destOrd="0" presId="urn:microsoft.com/office/officeart/2005/8/layout/cycle8"/>
    <dgm:cxn modelId="{EEEF33AE-E286-498F-8250-FEC7A68470D5}" type="presParOf" srcId="{E8B3D32E-6330-4191-BDDE-DDBE74B49774}" destId="{3F99DCEF-4A8A-4713-9788-E70576BD7E60}" srcOrd="1" destOrd="0" presId="urn:microsoft.com/office/officeart/2005/8/layout/cycle8"/>
    <dgm:cxn modelId="{B01BE47C-FB7E-41BB-AF3E-33BF4F75F2F9}" type="presParOf" srcId="{E8B3D32E-6330-4191-BDDE-DDBE74B49774}" destId="{333A394E-8FE0-4854-A5F4-F5B1C03F9D42}" srcOrd="2" destOrd="0" presId="urn:microsoft.com/office/officeart/2005/8/layout/cycle8"/>
    <dgm:cxn modelId="{20B5CE45-1B0C-486D-9DAA-C88B63BBB766}" type="presParOf" srcId="{E8B3D32E-6330-4191-BDDE-DDBE74B49774}" destId="{6FFE5D90-44C6-4C72-A5C7-9FA71A4E9D0A}" srcOrd="3" destOrd="0" presId="urn:microsoft.com/office/officeart/2005/8/layout/cycle8"/>
    <dgm:cxn modelId="{C07228A4-736C-40A7-B8FD-5E52FB349ED9}" type="presParOf" srcId="{E8B3D32E-6330-4191-BDDE-DDBE74B49774}" destId="{1396C703-E234-465A-9447-91D1DADC5118}" srcOrd="4" destOrd="0" presId="urn:microsoft.com/office/officeart/2005/8/layout/cycle8"/>
    <dgm:cxn modelId="{E16208A7-7FC5-4FC2-861C-268DE79D7F09}" type="presParOf" srcId="{E8B3D32E-6330-4191-BDDE-DDBE74B49774}" destId="{1307EF9F-530F-4449-B3A7-959480174B01}" srcOrd="5" destOrd="0" presId="urn:microsoft.com/office/officeart/2005/8/layout/cycle8"/>
    <dgm:cxn modelId="{206C18F3-13D3-45D6-8671-498EA3514D19}" type="presParOf" srcId="{E8B3D32E-6330-4191-BDDE-DDBE74B49774}" destId="{E3FB6C7F-2890-4E7A-9101-9B1838B2C01F}" srcOrd="6" destOrd="0" presId="urn:microsoft.com/office/officeart/2005/8/layout/cycle8"/>
    <dgm:cxn modelId="{B2128A1A-7509-4991-AA85-EB48E5125E71}" type="presParOf" srcId="{E8B3D32E-6330-4191-BDDE-DDBE74B49774}" destId="{E4C23A49-BF8F-482A-87B6-D82934F3A0B8}" srcOrd="7" destOrd="0" presId="urn:microsoft.com/office/officeart/2005/8/layout/cycle8"/>
    <dgm:cxn modelId="{6A274DCC-03D1-446F-86B3-BCB3C4F44355}" type="presParOf" srcId="{E8B3D32E-6330-4191-BDDE-DDBE74B49774}" destId="{28357796-55D7-486D-8862-77B8760786CE}" srcOrd="8" destOrd="0" presId="urn:microsoft.com/office/officeart/2005/8/layout/cycle8"/>
    <dgm:cxn modelId="{B796964F-5B28-49A4-A960-BB5721103D9E}" type="presParOf" srcId="{E8B3D32E-6330-4191-BDDE-DDBE74B49774}" destId="{7F735D8C-3E41-415E-8266-B76CBC0BD17B}" srcOrd="9" destOrd="0" presId="urn:microsoft.com/office/officeart/2005/8/layout/cycle8"/>
    <dgm:cxn modelId="{4DE188C3-9E97-4321-9E94-23AE8C96355E}" type="presParOf" srcId="{E8B3D32E-6330-4191-BDDE-DDBE74B49774}" destId="{E7A5B7B1-0D8E-45E7-BD80-35D3222B1502}" srcOrd="10" destOrd="0" presId="urn:microsoft.com/office/officeart/2005/8/layout/cycle8"/>
    <dgm:cxn modelId="{366996E3-A50B-4C15-8E5C-04765C051721}" type="presParOf" srcId="{E8B3D32E-6330-4191-BDDE-DDBE74B49774}" destId="{5ACBD170-8E07-4F19-ABCF-54E22AD834DC}" srcOrd="11" destOrd="0" presId="urn:microsoft.com/office/officeart/2005/8/layout/cycle8"/>
    <dgm:cxn modelId="{4DB7D203-FD14-44E4-A7F7-864FBC8C0C75}" type="presParOf" srcId="{E8B3D32E-6330-4191-BDDE-DDBE74B49774}" destId="{013D7E13-1898-46BD-B8AF-6CF195E27B82}" srcOrd="12" destOrd="0" presId="urn:microsoft.com/office/officeart/2005/8/layout/cycle8"/>
    <dgm:cxn modelId="{5C277835-1432-4B21-A848-49769F29E769}" type="presParOf" srcId="{E8B3D32E-6330-4191-BDDE-DDBE74B49774}" destId="{89F713FB-2333-40F0-BAF5-8721536073EC}" srcOrd="13" destOrd="0" presId="urn:microsoft.com/office/officeart/2005/8/layout/cycle8"/>
    <dgm:cxn modelId="{FA5B4A6F-2D8D-43B3-8A8D-E3C3155078BF}" type="presParOf" srcId="{E8B3D32E-6330-4191-BDDE-DDBE74B49774}" destId="{49BEB4D6-CC29-4BD8-9984-1A28531B8927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303BCFD-7CF5-4DAD-B88C-92BA7933265E}" type="doc">
      <dgm:prSet loTypeId="urn:microsoft.com/office/officeart/2005/8/layout/cycle8" loCatId="cycle" qsTypeId="urn:microsoft.com/office/officeart/2005/8/quickstyle/simple1" qsCatId="simple" csTypeId="urn:microsoft.com/office/officeart/2005/8/colors/colorful2" csCatId="colorful" phldr="1"/>
      <dgm:spPr/>
    </dgm:pt>
    <dgm:pt modelId="{CBF86251-9BEA-4EBF-A711-F603E6390AC3}">
      <dgm:prSet phldrT="[Text]"/>
      <dgm:spPr>
        <a:ln>
          <a:solidFill>
            <a:schemeClr val="tx1">
              <a:lumMod val="95000"/>
              <a:lumOff val="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dirty="0" smtClean="0"/>
            <a:t>cost</a:t>
          </a:r>
          <a:endParaRPr lang="en-US" dirty="0"/>
        </a:p>
      </dgm:t>
    </dgm:pt>
    <dgm:pt modelId="{8626C511-A5AE-4761-8060-4C4AA7146233}" type="parTrans" cxnId="{40FF2896-4F9D-4A94-A892-C3795B1ABB59}">
      <dgm:prSet/>
      <dgm:spPr/>
      <dgm:t>
        <a:bodyPr/>
        <a:lstStyle/>
        <a:p>
          <a:endParaRPr lang="en-US"/>
        </a:p>
      </dgm:t>
    </dgm:pt>
    <dgm:pt modelId="{8AF86608-0CF4-4341-918F-26CCEEF57AEE}" type="sibTrans" cxnId="{40FF2896-4F9D-4A94-A892-C3795B1ABB59}">
      <dgm:prSet/>
      <dgm:spPr/>
      <dgm:t>
        <a:bodyPr/>
        <a:lstStyle/>
        <a:p>
          <a:endParaRPr lang="en-US"/>
        </a:p>
      </dgm:t>
    </dgm:pt>
    <dgm:pt modelId="{EBD2CE35-015D-4D1B-9AB1-308DA5E66915}">
      <dgm:prSet phldrT="[Text]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dirty="0" smtClean="0"/>
            <a:t>error rate</a:t>
          </a:r>
          <a:endParaRPr lang="en-US" dirty="0"/>
        </a:p>
      </dgm:t>
    </dgm:pt>
    <dgm:pt modelId="{767FFF0C-56ED-47E8-8204-CB7CF2842548}" type="parTrans" cxnId="{7A328968-871F-41EB-B169-D584F56EC250}">
      <dgm:prSet/>
      <dgm:spPr/>
      <dgm:t>
        <a:bodyPr/>
        <a:lstStyle/>
        <a:p>
          <a:endParaRPr lang="en-US"/>
        </a:p>
      </dgm:t>
    </dgm:pt>
    <dgm:pt modelId="{0C6CC8B8-5A2D-4805-B779-BCC6597C7399}" type="sibTrans" cxnId="{7A328968-871F-41EB-B169-D584F56EC250}">
      <dgm:prSet/>
      <dgm:spPr/>
      <dgm:t>
        <a:bodyPr/>
        <a:lstStyle/>
        <a:p>
          <a:endParaRPr lang="en-US"/>
        </a:p>
      </dgm:t>
    </dgm:pt>
    <dgm:pt modelId="{C15E7DFF-1ACC-46F7-B6D2-24BFCD2DEB16}">
      <dgm:prSet phldrT="[Text]"/>
      <dgm:spPr>
        <a:ln>
          <a:solidFill>
            <a:schemeClr val="tx1">
              <a:lumMod val="95000"/>
              <a:lumOff val="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dirty="0" smtClean="0"/>
            <a:t>time</a:t>
          </a:r>
          <a:endParaRPr lang="en-US" dirty="0"/>
        </a:p>
      </dgm:t>
    </dgm:pt>
    <dgm:pt modelId="{E6589890-3453-401C-A7E0-B2F8F7FEE78C}" type="parTrans" cxnId="{0E5E829D-D53E-4E15-AC7A-2C3F42692F61}">
      <dgm:prSet/>
      <dgm:spPr/>
      <dgm:t>
        <a:bodyPr/>
        <a:lstStyle/>
        <a:p>
          <a:endParaRPr lang="en-US"/>
        </a:p>
      </dgm:t>
    </dgm:pt>
    <dgm:pt modelId="{58A6D795-1CCA-493E-806B-896211FF8F29}" type="sibTrans" cxnId="{0E5E829D-D53E-4E15-AC7A-2C3F42692F61}">
      <dgm:prSet/>
      <dgm:spPr/>
      <dgm:t>
        <a:bodyPr/>
        <a:lstStyle/>
        <a:p>
          <a:endParaRPr lang="en-US"/>
        </a:p>
      </dgm:t>
    </dgm:pt>
    <dgm:pt modelId="{E8B3D32E-6330-4191-BDDE-DDBE74B49774}" type="pres">
      <dgm:prSet presAssocID="{D303BCFD-7CF5-4DAD-B88C-92BA7933265E}" presName="compositeShape" presStyleCnt="0">
        <dgm:presLayoutVars>
          <dgm:chMax val="7"/>
          <dgm:dir/>
          <dgm:resizeHandles val="exact"/>
        </dgm:presLayoutVars>
      </dgm:prSet>
      <dgm:spPr/>
    </dgm:pt>
    <dgm:pt modelId="{A9A4F7D6-66F8-424D-9277-6DC833AA91DE}" type="pres">
      <dgm:prSet presAssocID="{D303BCFD-7CF5-4DAD-B88C-92BA7933265E}" presName="wedge1" presStyleLbl="node1" presStyleIdx="0" presStyleCnt="3"/>
      <dgm:spPr/>
      <dgm:t>
        <a:bodyPr/>
        <a:lstStyle/>
        <a:p>
          <a:endParaRPr lang="en-US"/>
        </a:p>
      </dgm:t>
    </dgm:pt>
    <dgm:pt modelId="{3F99DCEF-4A8A-4713-9788-E70576BD7E60}" type="pres">
      <dgm:prSet presAssocID="{D303BCFD-7CF5-4DAD-B88C-92BA7933265E}" presName="dummy1a" presStyleCnt="0"/>
      <dgm:spPr/>
    </dgm:pt>
    <dgm:pt modelId="{333A394E-8FE0-4854-A5F4-F5B1C03F9D42}" type="pres">
      <dgm:prSet presAssocID="{D303BCFD-7CF5-4DAD-B88C-92BA7933265E}" presName="dummy1b" presStyleCnt="0"/>
      <dgm:spPr/>
    </dgm:pt>
    <dgm:pt modelId="{6FFE5D90-44C6-4C72-A5C7-9FA71A4E9D0A}" type="pres">
      <dgm:prSet presAssocID="{D303BCFD-7CF5-4DAD-B88C-92BA7933265E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96C703-E234-465A-9447-91D1DADC5118}" type="pres">
      <dgm:prSet presAssocID="{D303BCFD-7CF5-4DAD-B88C-92BA7933265E}" presName="wedge2" presStyleLbl="node1" presStyleIdx="1" presStyleCnt="3"/>
      <dgm:spPr/>
      <dgm:t>
        <a:bodyPr/>
        <a:lstStyle/>
        <a:p>
          <a:endParaRPr lang="en-US"/>
        </a:p>
      </dgm:t>
    </dgm:pt>
    <dgm:pt modelId="{1307EF9F-530F-4449-B3A7-959480174B01}" type="pres">
      <dgm:prSet presAssocID="{D303BCFD-7CF5-4DAD-B88C-92BA7933265E}" presName="dummy2a" presStyleCnt="0"/>
      <dgm:spPr/>
    </dgm:pt>
    <dgm:pt modelId="{E3FB6C7F-2890-4E7A-9101-9B1838B2C01F}" type="pres">
      <dgm:prSet presAssocID="{D303BCFD-7CF5-4DAD-B88C-92BA7933265E}" presName="dummy2b" presStyleCnt="0"/>
      <dgm:spPr/>
    </dgm:pt>
    <dgm:pt modelId="{E4C23A49-BF8F-482A-87B6-D82934F3A0B8}" type="pres">
      <dgm:prSet presAssocID="{D303BCFD-7CF5-4DAD-B88C-92BA7933265E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357796-55D7-486D-8862-77B8760786CE}" type="pres">
      <dgm:prSet presAssocID="{D303BCFD-7CF5-4DAD-B88C-92BA7933265E}" presName="wedge3" presStyleLbl="node1" presStyleIdx="2" presStyleCnt="3"/>
      <dgm:spPr/>
      <dgm:t>
        <a:bodyPr/>
        <a:lstStyle/>
        <a:p>
          <a:endParaRPr lang="en-US"/>
        </a:p>
      </dgm:t>
    </dgm:pt>
    <dgm:pt modelId="{7F735D8C-3E41-415E-8266-B76CBC0BD17B}" type="pres">
      <dgm:prSet presAssocID="{D303BCFD-7CF5-4DAD-B88C-92BA7933265E}" presName="dummy3a" presStyleCnt="0"/>
      <dgm:spPr/>
    </dgm:pt>
    <dgm:pt modelId="{E7A5B7B1-0D8E-45E7-BD80-35D3222B1502}" type="pres">
      <dgm:prSet presAssocID="{D303BCFD-7CF5-4DAD-B88C-92BA7933265E}" presName="dummy3b" presStyleCnt="0"/>
      <dgm:spPr/>
    </dgm:pt>
    <dgm:pt modelId="{5ACBD170-8E07-4F19-ABCF-54E22AD834DC}" type="pres">
      <dgm:prSet presAssocID="{D303BCFD-7CF5-4DAD-B88C-92BA7933265E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3D7E13-1898-46BD-B8AF-6CF195E27B82}" type="pres">
      <dgm:prSet presAssocID="{8AF86608-0CF4-4341-918F-26CCEEF57AEE}" presName="arrowWedge1" presStyleLbl="fgSibTrans2D1" presStyleIdx="0" presStyleCnt="3"/>
      <dgm:spPr>
        <a:solidFill>
          <a:srgbClr val="FF0000"/>
        </a:solidFill>
        <a:ln>
          <a:solidFill>
            <a:schemeClr val="tx1">
              <a:lumMod val="95000"/>
              <a:lumOff val="5000"/>
            </a:schemeClr>
          </a:solidFill>
        </a:ln>
      </dgm:spPr>
    </dgm:pt>
    <dgm:pt modelId="{89F713FB-2333-40F0-BAF5-8721536073EC}" type="pres">
      <dgm:prSet presAssocID="{0C6CC8B8-5A2D-4805-B779-BCC6597C7399}" presName="arrowWedge2" presStyleLbl="fgSibTrans2D1" presStyleIdx="1" presStyleCnt="3"/>
      <dgm:spPr>
        <a:solidFill>
          <a:srgbClr val="FF0000"/>
        </a:solidFill>
        <a:ln>
          <a:solidFill>
            <a:schemeClr val="tx1">
              <a:lumMod val="95000"/>
              <a:lumOff val="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49BEB4D6-CC29-4BD8-9984-1A28531B8927}" type="pres">
      <dgm:prSet presAssocID="{58A6D795-1CCA-493E-806B-896211FF8F29}" presName="arrowWedge3" presStyleLbl="fgSibTrans2D1" presStyleIdx="2" presStyleCnt="3"/>
      <dgm:spPr>
        <a:solidFill>
          <a:srgbClr val="FF0000"/>
        </a:solidFill>
        <a:ln>
          <a:solidFill>
            <a:schemeClr val="tx1">
              <a:lumMod val="95000"/>
              <a:lumOff val="5000"/>
            </a:schemeClr>
          </a:solidFill>
        </a:ln>
      </dgm:spPr>
    </dgm:pt>
  </dgm:ptLst>
  <dgm:cxnLst>
    <dgm:cxn modelId="{AC15C236-62F7-4CE0-8F96-00225D2699C4}" type="presOf" srcId="{C15E7DFF-1ACC-46F7-B6D2-24BFCD2DEB16}" destId="{28357796-55D7-486D-8862-77B8760786CE}" srcOrd="0" destOrd="0" presId="urn:microsoft.com/office/officeart/2005/8/layout/cycle8"/>
    <dgm:cxn modelId="{550EE03E-6255-47EF-A830-7F2EDF113252}" type="presOf" srcId="{CBF86251-9BEA-4EBF-A711-F603E6390AC3}" destId="{6FFE5D90-44C6-4C72-A5C7-9FA71A4E9D0A}" srcOrd="1" destOrd="0" presId="urn:microsoft.com/office/officeart/2005/8/layout/cycle8"/>
    <dgm:cxn modelId="{7A328968-871F-41EB-B169-D584F56EC250}" srcId="{D303BCFD-7CF5-4DAD-B88C-92BA7933265E}" destId="{EBD2CE35-015D-4D1B-9AB1-308DA5E66915}" srcOrd="1" destOrd="0" parTransId="{767FFF0C-56ED-47E8-8204-CB7CF2842548}" sibTransId="{0C6CC8B8-5A2D-4805-B779-BCC6597C7399}"/>
    <dgm:cxn modelId="{40FF2896-4F9D-4A94-A892-C3795B1ABB59}" srcId="{D303BCFD-7CF5-4DAD-B88C-92BA7933265E}" destId="{CBF86251-9BEA-4EBF-A711-F603E6390AC3}" srcOrd="0" destOrd="0" parTransId="{8626C511-A5AE-4761-8060-4C4AA7146233}" sibTransId="{8AF86608-0CF4-4341-918F-26CCEEF57AEE}"/>
    <dgm:cxn modelId="{036FCE9D-2BCE-40FB-8209-9C2686FDE39D}" type="presOf" srcId="{EBD2CE35-015D-4D1B-9AB1-308DA5E66915}" destId="{E4C23A49-BF8F-482A-87B6-D82934F3A0B8}" srcOrd="1" destOrd="0" presId="urn:microsoft.com/office/officeart/2005/8/layout/cycle8"/>
    <dgm:cxn modelId="{BC91DFBB-B6DB-4052-AC98-391087D5D0ED}" type="presOf" srcId="{CBF86251-9BEA-4EBF-A711-F603E6390AC3}" destId="{A9A4F7D6-66F8-424D-9277-6DC833AA91DE}" srcOrd="0" destOrd="0" presId="urn:microsoft.com/office/officeart/2005/8/layout/cycle8"/>
    <dgm:cxn modelId="{870C5E46-664A-4347-B624-6678A22D2479}" type="presOf" srcId="{C15E7DFF-1ACC-46F7-B6D2-24BFCD2DEB16}" destId="{5ACBD170-8E07-4F19-ABCF-54E22AD834DC}" srcOrd="1" destOrd="0" presId="urn:microsoft.com/office/officeart/2005/8/layout/cycle8"/>
    <dgm:cxn modelId="{0E5E829D-D53E-4E15-AC7A-2C3F42692F61}" srcId="{D303BCFD-7CF5-4DAD-B88C-92BA7933265E}" destId="{C15E7DFF-1ACC-46F7-B6D2-24BFCD2DEB16}" srcOrd="2" destOrd="0" parTransId="{E6589890-3453-401C-A7E0-B2F8F7FEE78C}" sibTransId="{58A6D795-1CCA-493E-806B-896211FF8F29}"/>
    <dgm:cxn modelId="{70E29496-5F84-4434-B56C-1AAAD4E9C282}" type="presOf" srcId="{D303BCFD-7CF5-4DAD-B88C-92BA7933265E}" destId="{E8B3D32E-6330-4191-BDDE-DDBE74B49774}" srcOrd="0" destOrd="0" presId="urn:microsoft.com/office/officeart/2005/8/layout/cycle8"/>
    <dgm:cxn modelId="{22574818-E671-44F9-882C-805F504361FF}" type="presOf" srcId="{EBD2CE35-015D-4D1B-9AB1-308DA5E66915}" destId="{1396C703-E234-465A-9447-91D1DADC5118}" srcOrd="0" destOrd="0" presId="urn:microsoft.com/office/officeart/2005/8/layout/cycle8"/>
    <dgm:cxn modelId="{80510F9A-121B-4696-B9D7-13224BFFC130}" type="presParOf" srcId="{E8B3D32E-6330-4191-BDDE-DDBE74B49774}" destId="{A9A4F7D6-66F8-424D-9277-6DC833AA91DE}" srcOrd="0" destOrd="0" presId="urn:microsoft.com/office/officeart/2005/8/layout/cycle8"/>
    <dgm:cxn modelId="{C4AA072D-4B09-4428-9B90-9899F0941F30}" type="presParOf" srcId="{E8B3D32E-6330-4191-BDDE-DDBE74B49774}" destId="{3F99DCEF-4A8A-4713-9788-E70576BD7E60}" srcOrd="1" destOrd="0" presId="urn:microsoft.com/office/officeart/2005/8/layout/cycle8"/>
    <dgm:cxn modelId="{3FDD6402-4BE6-4C1A-B721-D2052507DC95}" type="presParOf" srcId="{E8B3D32E-6330-4191-BDDE-DDBE74B49774}" destId="{333A394E-8FE0-4854-A5F4-F5B1C03F9D42}" srcOrd="2" destOrd="0" presId="urn:microsoft.com/office/officeart/2005/8/layout/cycle8"/>
    <dgm:cxn modelId="{AEE1EABC-42B7-4B08-BE96-77682E42043F}" type="presParOf" srcId="{E8B3D32E-6330-4191-BDDE-DDBE74B49774}" destId="{6FFE5D90-44C6-4C72-A5C7-9FA71A4E9D0A}" srcOrd="3" destOrd="0" presId="urn:microsoft.com/office/officeart/2005/8/layout/cycle8"/>
    <dgm:cxn modelId="{5F665629-E161-44FE-8CEA-D56F1AD77B06}" type="presParOf" srcId="{E8B3D32E-6330-4191-BDDE-DDBE74B49774}" destId="{1396C703-E234-465A-9447-91D1DADC5118}" srcOrd="4" destOrd="0" presId="urn:microsoft.com/office/officeart/2005/8/layout/cycle8"/>
    <dgm:cxn modelId="{65634A5A-E168-4107-AFE6-7448C13B404A}" type="presParOf" srcId="{E8B3D32E-6330-4191-BDDE-DDBE74B49774}" destId="{1307EF9F-530F-4449-B3A7-959480174B01}" srcOrd="5" destOrd="0" presId="urn:microsoft.com/office/officeart/2005/8/layout/cycle8"/>
    <dgm:cxn modelId="{E290FF90-34B5-4E1B-B423-B091D0733662}" type="presParOf" srcId="{E8B3D32E-6330-4191-BDDE-DDBE74B49774}" destId="{E3FB6C7F-2890-4E7A-9101-9B1838B2C01F}" srcOrd="6" destOrd="0" presId="urn:microsoft.com/office/officeart/2005/8/layout/cycle8"/>
    <dgm:cxn modelId="{E70F5565-D06D-4AE6-A3FB-788A5F0B887A}" type="presParOf" srcId="{E8B3D32E-6330-4191-BDDE-DDBE74B49774}" destId="{E4C23A49-BF8F-482A-87B6-D82934F3A0B8}" srcOrd="7" destOrd="0" presId="urn:microsoft.com/office/officeart/2005/8/layout/cycle8"/>
    <dgm:cxn modelId="{88FF4505-FD4B-4B66-8A6F-3C76565D3DD7}" type="presParOf" srcId="{E8B3D32E-6330-4191-BDDE-DDBE74B49774}" destId="{28357796-55D7-486D-8862-77B8760786CE}" srcOrd="8" destOrd="0" presId="urn:microsoft.com/office/officeart/2005/8/layout/cycle8"/>
    <dgm:cxn modelId="{9F19AD4B-D1CE-4B54-935E-CE9451BB18EC}" type="presParOf" srcId="{E8B3D32E-6330-4191-BDDE-DDBE74B49774}" destId="{7F735D8C-3E41-415E-8266-B76CBC0BD17B}" srcOrd="9" destOrd="0" presId="urn:microsoft.com/office/officeart/2005/8/layout/cycle8"/>
    <dgm:cxn modelId="{442B80F8-CA33-4385-B9BF-2AABBD254F14}" type="presParOf" srcId="{E8B3D32E-6330-4191-BDDE-DDBE74B49774}" destId="{E7A5B7B1-0D8E-45E7-BD80-35D3222B1502}" srcOrd="10" destOrd="0" presId="urn:microsoft.com/office/officeart/2005/8/layout/cycle8"/>
    <dgm:cxn modelId="{ABBE0EE1-8335-4D93-A6C9-29E5D36356EC}" type="presParOf" srcId="{E8B3D32E-6330-4191-BDDE-DDBE74B49774}" destId="{5ACBD170-8E07-4F19-ABCF-54E22AD834DC}" srcOrd="11" destOrd="0" presId="urn:microsoft.com/office/officeart/2005/8/layout/cycle8"/>
    <dgm:cxn modelId="{1FCC7851-DFF4-4B9F-B82F-0E289AC2E5BE}" type="presParOf" srcId="{E8B3D32E-6330-4191-BDDE-DDBE74B49774}" destId="{013D7E13-1898-46BD-B8AF-6CF195E27B82}" srcOrd="12" destOrd="0" presId="urn:microsoft.com/office/officeart/2005/8/layout/cycle8"/>
    <dgm:cxn modelId="{FCBE6408-E091-4D79-AA09-0C7A9D8A97A7}" type="presParOf" srcId="{E8B3D32E-6330-4191-BDDE-DDBE74B49774}" destId="{89F713FB-2333-40F0-BAF5-8721536073EC}" srcOrd="13" destOrd="0" presId="urn:microsoft.com/office/officeart/2005/8/layout/cycle8"/>
    <dgm:cxn modelId="{A270727F-36F8-4C49-AC0F-5214657B7E97}" type="presParOf" srcId="{E8B3D32E-6330-4191-BDDE-DDBE74B49774}" destId="{49BEB4D6-CC29-4BD8-9984-1A28531B8927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A4F7D6-66F8-424D-9277-6DC833AA91DE}">
      <dsp:nvSpPr>
        <dsp:cNvPr id="0" name=""/>
        <dsp:cNvSpPr/>
      </dsp:nvSpPr>
      <dsp:spPr>
        <a:xfrm>
          <a:off x="757329" y="261477"/>
          <a:ext cx="3379089" cy="3379089"/>
        </a:xfrm>
        <a:prstGeom prst="pie">
          <a:avLst>
            <a:gd name="adj1" fmla="val 16200000"/>
            <a:gd name="adj2" fmla="val 18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tx1">
              <a:lumMod val="95000"/>
              <a:lumOff val="500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kern="1200" dirty="0" smtClean="0"/>
            <a:t>cost</a:t>
          </a:r>
          <a:endParaRPr lang="en-US" sz="4800" kern="1200" dirty="0"/>
        </a:p>
      </dsp:txBody>
      <dsp:txXfrm>
        <a:off x="2538190" y="977522"/>
        <a:ext cx="1206817" cy="1005681"/>
      </dsp:txXfrm>
    </dsp:sp>
    <dsp:sp modelId="{1396C703-E234-465A-9447-91D1DADC5118}">
      <dsp:nvSpPr>
        <dsp:cNvPr id="0" name=""/>
        <dsp:cNvSpPr/>
      </dsp:nvSpPr>
      <dsp:spPr>
        <a:xfrm>
          <a:off x="687736" y="382158"/>
          <a:ext cx="3379089" cy="3379089"/>
        </a:xfrm>
        <a:prstGeom prst="pie">
          <a:avLst>
            <a:gd name="adj1" fmla="val 1800000"/>
            <a:gd name="adj2" fmla="val 9000000"/>
          </a:avLst>
        </a:prstGeom>
        <a:solidFill>
          <a:schemeClr val="accent2">
            <a:hueOff val="-661686"/>
            <a:satOff val="746"/>
            <a:lumOff val="176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kern="1200" dirty="0" smtClean="0"/>
            <a:t>error rate</a:t>
          </a:r>
          <a:endParaRPr lang="en-US" sz="4400" kern="1200" dirty="0"/>
        </a:p>
      </dsp:txBody>
      <dsp:txXfrm>
        <a:off x="1492281" y="2574544"/>
        <a:ext cx="1810226" cy="884999"/>
      </dsp:txXfrm>
    </dsp:sp>
    <dsp:sp modelId="{28357796-55D7-486D-8862-77B8760786CE}">
      <dsp:nvSpPr>
        <dsp:cNvPr id="0" name=""/>
        <dsp:cNvSpPr/>
      </dsp:nvSpPr>
      <dsp:spPr>
        <a:xfrm>
          <a:off x="618143" y="261477"/>
          <a:ext cx="3379089" cy="3379089"/>
        </a:xfrm>
        <a:prstGeom prst="pie">
          <a:avLst>
            <a:gd name="adj1" fmla="val 9000000"/>
            <a:gd name="adj2" fmla="val 16200000"/>
          </a:avLst>
        </a:prstGeom>
        <a:solidFill>
          <a:schemeClr val="accent2">
            <a:hueOff val="-1323373"/>
            <a:satOff val="1492"/>
            <a:lumOff val="3530"/>
            <a:alphaOff val="0"/>
          </a:schemeClr>
        </a:solidFill>
        <a:ln w="15875" cap="flat" cmpd="sng" algn="ctr">
          <a:solidFill>
            <a:schemeClr val="tx1">
              <a:lumMod val="95000"/>
              <a:lumOff val="500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kern="1200" dirty="0" smtClean="0"/>
            <a:t>time</a:t>
          </a:r>
          <a:endParaRPr lang="en-US" sz="4400" kern="1200" dirty="0"/>
        </a:p>
      </dsp:txBody>
      <dsp:txXfrm>
        <a:off x="1009554" y="977522"/>
        <a:ext cx="1206817" cy="1005681"/>
      </dsp:txXfrm>
    </dsp:sp>
    <dsp:sp modelId="{013D7E13-1898-46BD-B8AF-6CF195E27B82}">
      <dsp:nvSpPr>
        <dsp:cNvPr id="0" name=""/>
        <dsp:cNvSpPr/>
      </dsp:nvSpPr>
      <dsp:spPr>
        <a:xfrm>
          <a:off x="548426" y="52295"/>
          <a:ext cx="3797452" cy="3797452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rgbClr val="FF0000"/>
        </a:solidFill>
        <a:ln>
          <a:solidFill>
            <a:schemeClr val="tx1">
              <a:lumMod val="95000"/>
              <a:lumOff val="5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F713FB-2333-40F0-BAF5-8721536073EC}">
      <dsp:nvSpPr>
        <dsp:cNvPr id="0" name=""/>
        <dsp:cNvSpPr/>
      </dsp:nvSpPr>
      <dsp:spPr>
        <a:xfrm>
          <a:off x="478554" y="172763"/>
          <a:ext cx="3797452" cy="3797452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rgbClr val="FF0000"/>
        </a:solidFill>
        <a:ln>
          <a:solidFill>
            <a:schemeClr val="tx1">
              <a:lumMod val="95000"/>
              <a:lumOff val="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BEB4D6-CC29-4BD8-9984-1A28531B8927}">
      <dsp:nvSpPr>
        <dsp:cNvPr id="0" name=""/>
        <dsp:cNvSpPr/>
      </dsp:nvSpPr>
      <dsp:spPr>
        <a:xfrm>
          <a:off x="408682" y="52295"/>
          <a:ext cx="3797452" cy="3797452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rgbClr val="FF0000"/>
        </a:solidFill>
        <a:ln>
          <a:solidFill>
            <a:schemeClr val="tx1">
              <a:lumMod val="95000"/>
              <a:lumOff val="5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A4F7D6-66F8-424D-9277-6DC833AA91DE}">
      <dsp:nvSpPr>
        <dsp:cNvPr id="0" name=""/>
        <dsp:cNvSpPr/>
      </dsp:nvSpPr>
      <dsp:spPr>
        <a:xfrm>
          <a:off x="757329" y="261477"/>
          <a:ext cx="3379089" cy="3379089"/>
        </a:xfrm>
        <a:prstGeom prst="pie">
          <a:avLst>
            <a:gd name="adj1" fmla="val 16200000"/>
            <a:gd name="adj2" fmla="val 18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tx1">
              <a:lumMod val="95000"/>
              <a:lumOff val="500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0" tIns="69850" rIns="69850" bIns="69850" numCol="1" spcCol="1270" anchor="ctr" anchorCtr="0">
          <a:noAutofit/>
        </a:bodyPr>
        <a:lstStyle/>
        <a:p>
          <a:pPr lvl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500" kern="1200" dirty="0" smtClean="0"/>
            <a:t>DB</a:t>
          </a:r>
          <a:endParaRPr lang="en-US" sz="5500" kern="1200" dirty="0"/>
        </a:p>
      </dsp:txBody>
      <dsp:txXfrm>
        <a:off x="2538190" y="977522"/>
        <a:ext cx="1206817" cy="1005681"/>
      </dsp:txXfrm>
    </dsp:sp>
    <dsp:sp modelId="{1396C703-E234-465A-9447-91D1DADC5118}">
      <dsp:nvSpPr>
        <dsp:cNvPr id="0" name=""/>
        <dsp:cNvSpPr/>
      </dsp:nvSpPr>
      <dsp:spPr>
        <a:xfrm>
          <a:off x="687736" y="382158"/>
          <a:ext cx="3379089" cy="3379089"/>
        </a:xfrm>
        <a:prstGeom prst="pie">
          <a:avLst>
            <a:gd name="adj1" fmla="val 1800000"/>
            <a:gd name="adj2" fmla="val 9000000"/>
          </a:avLst>
        </a:prstGeom>
        <a:solidFill>
          <a:schemeClr val="accent2">
            <a:hueOff val="-661686"/>
            <a:satOff val="746"/>
            <a:lumOff val="176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0" tIns="69850" rIns="69850" bIns="69850" numCol="1" spcCol="1270" anchor="ctr" anchorCtr="0">
          <a:noAutofit/>
        </a:bodyPr>
        <a:lstStyle/>
        <a:p>
          <a:pPr lvl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500" kern="1200" dirty="0" smtClean="0"/>
            <a:t>crowd</a:t>
          </a:r>
          <a:endParaRPr lang="en-US" sz="5500" kern="1200" dirty="0"/>
        </a:p>
      </dsp:txBody>
      <dsp:txXfrm>
        <a:off x="1492281" y="2574544"/>
        <a:ext cx="1810226" cy="884999"/>
      </dsp:txXfrm>
    </dsp:sp>
    <dsp:sp modelId="{28357796-55D7-486D-8862-77B8760786CE}">
      <dsp:nvSpPr>
        <dsp:cNvPr id="0" name=""/>
        <dsp:cNvSpPr/>
      </dsp:nvSpPr>
      <dsp:spPr>
        <a:xfrm>
          <a:off x="618143" y="261477"/>
          <a:ext cx="3379089" cy="3379089"/>
        </a:xfrm>
        <a:prstGeom prst="pie">
          <a:avLst>
            <a:gd name="adj1" fmla="val 9000000"/>
            <a:gd name="adj2" fmla="val 16200000"/>
          </a:avLst>
        </a:prstGeom>
        <a:solidFill>
          <a:schemeClr val="accent2">
            <a:hueOff val="-1323373"/>
            <a:satOff val="1492"/>
            <a:lumOff val="3530"/>
            <a:alphaOff val="0"/>
          </a:schemeClr>
        </a:solidFill>
        <a:ln w="15875" cap="flat" cmpd="sng" algn="ctr">
          <a:solidFill>
            <a:schemeClr val="tx1">
              <a:lumMod val="95000"/>
              <a:lumOff val="500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0" tIns="69850" rIns="69850" bIns="69850" numCol="1" spcCol="1270" anchor="ctr" anchorCtr="0">
          <a:noAutofit/>
        </a:bodyPr>
        <a:lstStyle/>
        <a:p>
          <a:pPr lvl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500" kern="1200" dirty="0" smtClean="0"/>
            <a:t>PL</a:t>
          </a:r>
          <a:endParaRPr lang="en-US" sz="5500" kern="1200" dirty="0"/>
        </a:p>
      </dsp:txBody>
      <dsp:txXfrm>
        <a:off x="1009554" y="977522"/>
        <a:ext cx="1206817" cy="1005681"/>
      </dsp:txXfrm>
    </dsp:sp>
    <dsp:sp modelId="{013D7E13-1898-46BD-B8AF-6CF195E27B82}">
      <dsp:nvSpPr>
        <dsp:cNvPr id="0" name=""/>
        <dsp:cNvSpPr/>
      </dsp:nvSpPr>
      <dsp:spPr>
        <a:xfrm>
          <a:off x="548426" y="52295"/>
          <a:ext cx="3797452" cy="3797452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rgbClr val="FF0000"/>
        </a:solidFill>
        <a:ln>
          <a:solidFill>
            <a:schemeClr val="tx1">
              <a:lumMod val="95000"/>
              <a:lumOff val="5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F713FB-2333-40F0-BAF5-8721536073EC}">
      <dsp:nvSpPr>
        <dsp:cNvPr id="0" name=""/>
        <dsp:cNvSpPr/>
      </dsp:nvSpPr>
      <dsp:spPr>
        <a:xfrm>
          <a:off x="478554" y="172763"/>
          <a:ext cx="3797452" cy="3797452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rgbClr val="FF0000"/>
        </a:solidFill>
        <a:ln>
          <a:solidFill>
            <a:schemeClr val="tx1">
              <a:lumMod val="95000"/>
              <a:lumOff val="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BEB4D6-CC29-4BD8-9984-1A28531B8927}">
      <dsp:nvSpPr>
        <dsp:cNvPr id="0" name=""/>
        <dsp:cNvSpPr/>
      </dsp:nvSpPr>
      <dsp:spPr>
        <a:xfrm>
          <a:off x="408682" y="52295"/>
          <a:ext cx="3797452" cy="3797452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rgbClr val="FF0000"/>
        </a:solidFill>
        <a:ln>
          <a:solidFill>
            <a:schemeClr val="tx1">
              <a:lumMod val="95000"/>
              <a:lumOff val="5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A4F7D6-66F8-424D-9277-6DC833AA91DE}">
      <dsp:nvSpPr>
        <dsp:cNvPr id="0" name=""/>
        <dsp:cNvSpPr/>
      </dsp:nvSpPr>
      <dsp:spPr>
        <a:xfrm>
          <a:off x="757329" y="261477"/>
          <a:ext cx="3379089" cy="3379089"/>
        </a:xfrm>
        <a:prstGeom prst="pie">
          <a:avLst>
            <a:gd name="adj1" fmla="val 16200000"/>
            <a:gd name="adj2" fmla="val 18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tx1">
              <a:lumMod val="95000"/>
              <a:lumOff val="500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 smtClean="0"/>
            <a:t>cost</a:t>
          </a:r>
          <a:endParaRPr lang="en-US" sz="3400" kern="1200" dirty="0"/>
        </a:p>
      </dsp:txBody>
      <dsp:txXfrm>
        <a:off x="2538190" y="977522"/>
        <a:ext cx="1206817" cy="1005681"/>
      </dsp:txXfrm>
    </dsp:sp>
    <dsp:sp modelId="{1396C703-E234-465A-9447-91D1DADC5118}">
      <dsp:nvSpPr>
        <dsp:cNvPr id="0" name=""/>
        <dsp:cNvSpPr/>
      </dsp:nvSpPr>
      <dsp:spPr>
        <a:xfrm>
          <a:off x="687736" y="382158"/>
          <a:ext cx="3379089" cy="3379089"/>
        </a:xfrm>
        <a:prstGeom prst="pie">
          <a:avLst>
            <a:gd name="adj1" fmla="val 1800000"/>
            <a:gd name="adj2" fmla="val 9000000"/>
          </a:avLst>
        </a:prstGeom>
        <a:solidFill>
          <a:schemeClr val="accent2">
            <a:hueOff val="-661686"/>
            <a:satOff val="746"/>
            <a:lumOff val="176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 smtClean="0"/>
            <a:t>error rate</a:t>
          </a:r>
          <a:endParaRPr lang="en-US" sz="3400" kern="1200" dirty="0"/>
        </a:p>
      </dsp:txBody>
      <dsp:txXfrm>
        <a:off x="1492281" y="2574544"/>
        <a:ext cx="1810226" cy="884999"/>
      </dsp:txXfrm>
    </dsp:sp>
    <dsp:sp modelId="{28357796-55D7-486D-8862-77B8760786CE}">
      <dsp:nvSpPr>
        <dsp:cNvPr id="0" name=""/>
        <dsp:cNvSpPr/>
      </dsp:nvSpPr>
      <dsp:spPr>
        <a:xfrm>
          <a:off x="618143" y="261477"/>
          <a:ext cx="3379089" cy="3379089"/>
        </a:xfrm>
        <a:prstGeom prst="pie">
          <a:avLst>
            <a:gd name="adj1" fmla="val 9000000"/>
            <a:gd name="adj2" fmla="val 16200000"/>
          </a:avLst>
        </a:prstGeom>
        <a:solidFill>
          <a:schemeClr val="accent2">
            <a:hueOff val="-1323373"/>
            <a:satOff val="1492"/>
            <a:lumOff val="3530"/>
            <a:alphaOff val="0"/>
          </a:schemeClr>
        </a:solidFill>
        <a:ln w="15875" cap="flat" cmpd="sng" algn="ctr">
          <a:solidFill>
            <a:schemeClr val="tx1">
              <a:lumMod val="95000"/>
              <a:lumOff val="500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 smtClean="0"/>
            <a:t>time</a:t>
          </a:r>
          <a:endParaRPr lang="en-US" sz="3400" kern="1200" dirty="0"/>
        </a:p>
      </dsp:txBody>
      <dsp:txXfrm>
        <a:off x="1009554" y="977522"/>
        <a:ext cx="1206817" cy="1005681"/>
      </dsp:txXfrm>
    </dsp:sp>
    <dsp:sp modelId="{013D7E13-1898-46BD-B8AF-6CF195E27B82}">
      <dsp:nvSpPr>
        <dsp:cNvPr id="0" name=""/>
        <dsp:cNvSpPr/>
      </dsp:nvSpPr>
      <dsp:spPr>
        <a:xfrm>
          <a:off x="548426" y="52295"/>
          <a:ext cx="3797452" cy="3797452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rgbClr val="FF0000"/>
        </a:solidFill>
        <a:ln>
          <a:solidFill>
            <a:schemeClr val="tx1">
              <a:lumMod val="95000"/>
              <a:lumOff val="5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F713FB-2333-40F0-BAF5-8721536073EC}">
      <dsp:nvSpPr>
        <dsp:cNvPr id="0" name=""/>
        <dsp:cNvSpPr/>
      </dsp:nvSpPr>
      <dsp:spPr>
        <a:xfrm>
          <a:off x="478554" y="172763"/>
          <a:ext cx="3797452" cy="3797452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rgbClr val="FF0000"/>
        </a:solidFill>
        <a:ln>
          <a:solidFill>
            <a:schemeClr val="tx1">
              <a:lumMod val="95000"/>
              <a:lumOff val="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BEB4D6-CC29-4BD8-9984-1A28531B8927}">
      <dsp:nvSpPr>
        <dsp:cNvPr id="0" name=""/>
        <dsp:cNvSpPr/>
      </dsp:nvSpPr>
      <dsp:spPr>
        <a:xfrm>
          <a:off x="408682" y="52295"/>
          <a:ext cx="3797452" cy="3797452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rgbClr val="FF0000"/>
        </a:solidFill>
        <a:ln>
          <a:solidFill>
            <a:schemeClr val="tx1">
              <a:lumMod val="95000"/>
              <a:lumOff val="5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4C7B3A-2891-4952-8D1E-4022BD8851E3}" type="datetimeFigureOut">
              <a:rPr lang="en-US" smtClean="0"/>
              <a:t>9/28/2015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6591BD-4791-4145-83E6-99010C895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4181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And, frankly, developers can be not the nicest</a:t>
            </a:r>
            <a:r>
              <a:rPr lang="en-US" baseline="0" dirty="0" smtClean="0"/>
              <a:t> people and can be kind of difficult to work with. And they are sometime these shadowy characters</a:t>
            </a:r>
          </a:p>
          <a:p>
            <a:endParaRPr lang="en-US" baseline="0" dirty="0" smtClean="0"/>
          </a:p>
          <a:p>
            <a:r>
              <a:rPr lang="en-US" baseline="0" dirty="0" smtClean="0"/>
              <a:t>Wouldn’t it be nicer to work with someone more upbeat and sunny? And maybe also get more suntan in the process?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6591BD-4791-4145-83E6-99010C895E0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5897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Which</a:t>
            </a:r>
            <a:r>
              <a:rPr lang="en-US"/>
              <a:t> takes me to our project we call InterPoll, for internet polling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6591BD-4791-4145-83E6-99010C895E0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0272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6591BD-4791-4145-83E6-99010C895E0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6040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F1CA9-A2C4-4E2F-B0F6-7F24D252DA5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5218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There are</a:t>
            </a:r>
            <a:r>
              <a:rPr lang="en-US" baseline="0" dirty="0" smtClean="0"/>
              <a:t> three major reasons to optimize InterPoll queries</a:t>
            </a:r>
          </a:p>
          <a:p>
            <a:endParaRPr lang="en-US" baseline="0" dirty="0" smtClean="0"/>
          </a:p>
          <a:p>
            <a:r>
              <a:rPr lang="en-US" baseline="0" dirty="0" smtClean="0"/>
              <a:t>Time, cost, and error rate</a:t>
            </a:r>
          </a:p>
          <a:p>
            <a:endParaRPr lang="en-US" baseline="0" dirty="0" smtClean="0"/>
          </a:p>
          <a:p>
            <a:r>
              <a:rPr lang="en-US" dirty="0" smtClean="0"/>
              <a:t>We</a:t>
            </a:r>
            <a:r>
              <a:rPr lang="en-US" baseline="0" dirty="0" smtClean="0"/>
              <a:t> will see a range of ideas from PL, DB, and crowdsourcing literature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InterPoll brings these ideas together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F1CA9-A2C4-4E2F-B0F6-7F24D252DA5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5699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F1CA9-A2C4-4E2F-B0F6-7F24D252DA5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3157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22 workers after ~</a:t>
            </a:r>
            <a:r>
              <a:rPr lang="en-US" baseline="0" dirty="0" smtClean="0"/>
              <a:t>1 hour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F1CA9-A2C4-4E2F-B0F6-7F24D252DA5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418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2828BD0D-3464-4772-B080-BE129D1D5255}" type="datetime1">
              <a:rPr lang="en-US" smtClean="0"/>
              <a:t>9/28/2015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5D565-E5F5-4576-AEC3-10894FB9CA5E}" type="datetime1">
              <a:rPr lang="en-US" smtClean="0"/>
              <a:t>9/28/2015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B2A1B-2EF5-48D9-86CC-B3EC5CB79C8D}" type="datetime1">
              <a:rPr lang="en-US" smtClean="0"/>
              <a:t>9/28/2015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98D64-95BC-4DD2-86B6-BDC20F529DBE}" type="datetime1">
              <a:rPr lang="en-US" smtClean="0"/>
              <a:t>9/28/2015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1" y="6407150"/>
            <a:ext cx="10110465" cy="450850"/>
          </a:xfrm>
        </p:spPr>
        <p:txBody>
          <a:bodyPr/>
          <a:lstStyle>
            <a:lvl1pPr>
              <a:lnSpc>
                <a:spcPct val="85000"/>
              </a:lnSpc>
              <a:buFontTx/>
              <a:buNone/>
              <a:defRPr sz="800" i="0">
                <a:solidFill>
                  <a:schemeClr val="bg2"/>
                </a:solidFill>
                <a:latin typeface="+mn-lt"/>
              </a:defRPr>
            </a:lvl1pPr>
            <a:lvl2pPr>
              <a:lnSpc>
                <a:spcPct val="85000"/>
              </a:lnSpc>
              <a:buFontTx/>
              <a:buNone/>
              <a:defRPr sz="800">
                <a:solidFill>
                  <a:schemeClr val="bg2"/>
                </a:solidFill>
                <a:latin typeface="+mn-lt"/>
              </a:defRPr>
            </a:lvl2pPr>
            <a:lvl3pPr>
              <a:lnSpc>
                <a:spcPct val="85000"/>
              </a:lnSpc>
              <a:buFontTx/>
              <a:buNone/>
              <a:defRPr sz="800">
                <a:solidFill>
                  <a:schemeClr val="bg2"/>
                </a:solidFill>
                <a:latin typeface="+mn-lt"/>
              </a:defRPr>
            </a:lvl3pPr>
            <a:lvl4pPr>
              <a:lnSpc>
                <a:spcPct val="85000"/>
              </a:lnSpc>
              <a:buFontTx/>
              <a:buNone/>
              <a:defRPr sz="800">
                <a:solidFill>
                  <a:schemeClr val="bg2"/>
                </a:solidFill>
                <a:latin typeface="+mn-lt"/>
              </a:defRPr>
            </a:lvl4pPr>
            <a:lvl5pPr marL="0" indent="0">
              <a:lnSpc>
                <a:spcPct val="85000"/>
              </a:lnSpc>
              <a:buFontTx/>
              <a:buNone/>
              <a:defRPr sz="8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insert attribution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78662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Slide for Developer Code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189176"/>
            <a:ext cx="12192000" cy="5668824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2" tIns="45722" rIns="45722" bIns="4572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spcBef>
                <a:spcPct val="0"/>
              </a:spcBef>
              <a:spcAft>
                <a:spcPct val="0"/>
              </a:spcAft>
            </a:pPr>
            <a:endParaRPr lang="en-US" sz="1765" dirty="0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69239" y="1192415"/>
            <a:ext cx="11653522" cy="2089751"/>
          </a:xfrm>
        </p:spPr>
        <p:txBody>
          <a:bodyPr/>
          <a:lstStyle>
            <a:lvl1pPr marL="0" indent="0">
              <a:buNone/>
              <a:defRPr sz="3235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39726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73090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798516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30292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47286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1" y="6407150"/>
            <a:ext cx="10110465" cy="450850"/>
          </a:xfrm>
        </p:spPr>
        <p:txBody>
          <a:bodyPr/>
          <a:lstStyle>
            <a:lvl1pPr>
              <a:lnSpc>
                <a:spcPct val="85000"/>
              </a:lnSpc>
              <a:buFontTx/>
              <a:buNone/>
              <a:defRPr sz="800" i="0">
                <a:solidFill>
                  <a:schemeClr val="bg2"/>
                </a:solidFill>
                <a:latin typeface="+mn-lt"/>
              </a:defRPr>
            </a:lvl1pPr>
            <a:lvl2pPr>
              <a:lnSpc>
                <a:spcPct val="85000"/>
              </a:lnSpc>
              <a:buFontTx/>
              <a:buNone/>
              <a:defRPr sz="800">
                <a:solidFill>
                  <a:schemeClr val="bg2"/>
                </a:solidFill>
                <a:latin typeface="+mn-lt"/>
              </a:defRPr>
            </a:lvl2pPr>
            <a:lvl3pPr>
              <a:lnSpc>
                <a:spcPct val="85000"/>
              </a:lnSpc>
              <a:buFontTx/>
              <a:buNone/>
              <a:defRPr sz="800">
                <a:solidFill>
                  <a:schemeClr val="bg2"/>
                </a:solidFill>
                <a:latin typeface="+mn-lt"/>
              </a:defRPr>
            </a:lvl3pPr>
            <a:lvl4pPr>
              <a:lnSpc>
                <a:spcPct val="85000"/>
              </a:lnSpc>
              <a:buFontTx/>
              <a:buNone/>
              <a:defRPr sz="800">
                <a:solidFill>
                  <a:schemeClr val="bg2"/>
                </a:solidFill>
                <a:latin typeface="+mn-lt"/>
              </a:defRPr>
            </a:lvl4pPr>
            <a:lvl5pPr marL="0" indent="0">
              <a:lnSpc>
                <a:spcPct val="85000"/>
              </a:lnSpc>
              <a:buFontTx/>
              <a:buNone/>
              <a:defRPr sz="8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insert attribution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3799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1" y="6407150"/>
            <a:ext cx="10110465" cy="450850"/>
          </a:xfrm>
        </p:spPr>
        <p:txBody>
          <a:bodyPr/>
          <a:lstStyle>
            <a:lvl1pPr>
              <a:lnSpc>
                <a:spcPct val="85000"/>
              </a:lnSpc>
              <a:buFontTx/>
              <a:buNone/>
              <a:defRPr sz="800" i="0">
                <a:solidFill>
                  <a:schemeClr val="bg2"/>
                </a:solidFill>
                <a:latin typeface="+mn-lt"/>
              </a:defRPr>
            </a:lvl1pPr>
            <a:lvl2pPr>
              <a:lnSpc>
                <a:spcPct val="85000"/>
              </a:lnSpc>
              <a:buFontTx/>
              <a:buNone/>
              <a:defRPr sz="800">
                <a:solidFill>
                  <a:schemeClr val="bg2"/>
                </a:solidFill>
                <a:latin typeface="+mn-lt"/>
              </a:defRPr>
            </a:lvl2pPr>
            <a:lvl3pPr>
              <a:lnSpc>
                <a:spcPct val="85000"/>
              </a:lnSpc>
              <a:buFontTx/>
              <a:buNone/>
              <a:defRPr sz="800">
                <a:solidFill>
                  <a:schemeClr val="bg2"/>
                </a:solidFill>
                <a:latin typeface="+mn-lt"/>
              </a:defRPr>
            </a:lvl3pPr>
            <a:lvl4pPr>
              <a:lnSpc>
                <a:spcPct val="85000"/>
              </a:lnSpc>
              <a:buFontTx/>
              <a:buNone/>
              <a:defRPr sz="800">
                <a:solidFill>
                  <a:schemeClr val="bg2"/>
                </a:solidFill>
                <a:latin typeface="+mn-lt"/>
              </a:defRPr>
            </a:lvl4pPr>
            <a:lvl5pPr marL="0" indent="0">
              <a:lnSpc>
                <a:spcPct val="85000"/>
              </a:lnSpc>
              <a:buFontTx/>
              <a:buNone/>
              <a:defRPr sz="8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insert attribution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8761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1" y="6407150"/>
            <a:ext cx="10110465" cy="450850"/>
          </a:xfrm>
        </p:spPr>
        <p:txBody>
          <a:bodyPr/>
          <a:lstStyle>
            <a:lvl1pPr>
              <a:lnSpc>
                <a:spcPct val="85000"/>
              </a:lnSpc>
              <a:buFontTx/>
              <a:buNone/>
              <a:defRPr sz="800" i="0">
                <a:solidFill>
                  <a:schemeClr val="bg2"/>
                </a:solidFill>
                <a:latin typeface="+mn-lt"/>
              </a:defRPr>
            </a:lvl1pPr>
            <a:lvl2pPr>
              <a:lnSpc>
                <a:spcPct val="85000"/>
              </a:lnSpc>
              <a:buFontTx/>
              <a:buNone/>
              <a:defRPr sz="800">
                <a:solidFill>
                  <a:schemeClr val="bg2"/>
                </a:solidFill>
                <a:latin typeface="+mn-lt"/>
              </a:defRPr>
            </a:lvl2pPr>
            <a:lvl3pPr>
              <a:lnSpc>
                <a:spcPct val="85000"/>
              </a:lnSpc>
              <a:buFontTx/>
              <a:buNone/>
              <a:defRPr sz="800">
                <a:solidFill>
                  <a:schemeClr val="bg2"/>
                </a:solidFill>
                <a:latin typeface="+mn-lt"/>
              </a:defRPr>
            </a:lvl3pPr>
            <a:lvl4pPr>
              <a:lnSpc>
                <a:spcPct val="85000"/>
              </a:lnSpc>
              <a:buFontTx/>
              <a:buNone/>
              <a:defRPr sz="800">
                <a:solidFill>
                  <a:schemeClr val="bg2"/>
                </a:solidFill>
                <a:latin typeface="+mn-lt"/>
              </a:defRPr>
            </a:lvl4pPr>
            <a:lvl5pPr marL="0" indent="0">
              <a:lnSpc>
                <a:spcPct val="85000"/>
              </a:lnSpc>
              <a:buFontTx/>
              <a:buNone/>
              <a:defRPr sz="8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insert attribution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6348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1" y="6407150"/>
            <a:ext cx="10110465" cy="450850"/>
          </a:xfrm>
        </p:spPr>
        <p:txBody>
          <a:bodyPr/>
          <a:lstStyle>
            <a:lvl1pPr>
              <a:lnSpc>
                <a:spcPct val="85000"/>
              </a:lnSpc>
              <a:buFontTx/>
              <a:buNone/>
              <a:defRPr sz="800" i="0">
                <a:solidFill>
                  <a:schemeClr val="bg2"/>
                </a:solidFill>
                <a:latin typeface="+mn-lt"/>
              </a:defRPr>
            </a:lvl1pPr>
            <a:lvl2pPr>
              <a:lnSpc>
                <a:spcPct val="85000"/>
              </a:lnSpc>
              <a:buFontTx/>
              <a:buNone/>
              <a:defRPr sz="800">
                <a:solidFill>
                  <a:schemeClr val="bg2"/>
                </a:solidFill>
                <a:latin typeface="+mn-lt"/>
              </a:defRPr>
            </a:lvl2pPr>
            <a:lvl3pPr>
              <a:lnSpc>
                <a:spcPct val="85000"/>
              </a:lnSpc>
              <a:buFontTx/>
              <a:buNone/>
              <a:defRPr sz="800">
                <a:solidFill>
                  <a:schemeClr val="bg2"/>
                </a:solidFill>
                <a:latin typeface="+mn-lt"/>
              </a:defRPr>
            </a:lvl3pPr>
            <a:lvl4pPr>
              <a:lnSpc>
                <a:spcPct val="85000"/>
              </a:lnSpc>
              <a:buFontTx/>
              <a:buNone/>
              <a:defRPr sz="800">
                <a:solidFill>
                  <a:schemeClr val="bg2"/>
                </a:solidFill>
                <a:latin typeface="+mn-lt"/>
              </a:defRPr>
            </a:lvl4pPr>
            <a:lvl5pPr marL="0" indent="0">
              <a:lnSpc>
                <a:spcPct val="85000"/>
              </a:lnSpc>
              <a:buFontTx/>
              <a:buNone/>
              <a:defRPr sz="8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insert attribution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1958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2828BD0D-3464-4772-B080-BE129D1D5255}" type="datetime1">
              <a:rPr lang="en-US" smtClean="0"/>
              <a:t>9/28/2015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99228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31300-D165-4631-81F3-CED51B3A9F74}" type="datetime1">
              <a:rPr lang="en-US" smtClean="0"/>
              <a:t>9/28/2015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86959" y="43009"/>
            <a:ext cx="973667" cy="274320"/>
          </a:xfrm>
        </p:spPr>
        <p:txBody>
          <a:bodyPr/>
          <a:lstStyle>
            <a:lvl1pPr algn="r">
              <a:defRPr sz="1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31300-D165-4631-81F3-CED51B3A9F74}" type="datetime1">
              <a:rPr lang="en-US" smtClean="0"/>
              <a:t>9/28/2015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86959" y="43009"/>
            <a:ext cx="973667" cy="274320"/>
          </a:xfrm>
        </p:spPr>
        <p:txBody>
          <a:bodyPr/>
          <a:lstStyle>
            <a:lvl1pPr algn="r">
              <a:defRPr sz="1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613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7EC8E-3A3E-4184-B8DE-9ECFD1DD4136}" type="datetime1">
              <a:rPr lang="en-US" smtClean="0"/>
              <a:t>9/28/2015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96227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38062-DE01-42AF-B09D-E6E5CCFE6232}" type="datetime1">
              <a:rPr lang="en-US" smtClean="0"/>
              <a:t>9/28/2015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 userDrawn="1"/>
        </p:nvSpPr>
        <p:spPr>
          <a:xfrm>
            <a:off x="0" y="1972234"/>
            <a:ext cx="12191999" cy="30587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228600" rIns="228600" rtlCol="0" anchor="ctr"/>
          <a:lstStyle/>
          <a:p>
            <a:pPr algn="ctr"/>
            <a:endParaRPr lang="en-US" dirty="0">
              <a:latin typeface="Rockwell" panose="02060603020205020403" pitchFamily="18" charset="0"/>
            </a:endParaRPr>
          </a:p>
        </p:txBody>
      </p:sp>
      <p:sp>
        <p:nvSpPr>
          <p:cNvPr id="12" name="Oval 5"/>
          <p:cNvSpPr/>
          <p:nvPr userDrawn="1"/>
        </p:nvSpPr>
        <p:spPr>
          <a:xfrm>
            <a:off x="-2" y="5031024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261" y="1972235"/>
            <a:ext cx="12170737" cy="3058788"/>
          </a:xfrm>
        </p:spPr>
        <p:txBody>
          <a:bodyPr anchor="ctr">
            <a:normAutofit/>
          </a:bodyPr>
          <a:lstStyle>
            <a:lvl1pPr algn="ctr">
              <a:defRPr sz="3600" b="0" cap="none" spc="200" baseline="0">
                <a:latin typeface="Rockwell" panose="02060603020205020403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0671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F3585-B5B2-4FE8-868C-9BAD45530EEB}" type="datetime1">
              <a:rPr lang="en-US" smtClean="0"/>
              <a:t>9/28/2015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218333" y="8664"/>
            <a:ext cx="973667" cy="274320"/>
          </a:xfrm>
        </p:spPr>
        <p:txBody>
          <a:bodyPr/>
          <a:lstStyle>
            <a:lvl1pPr algn="r">
              <a:defRPr sz="1200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1917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0FBE3-CAE9-43F0-AEBD-6DE1E4B956B3}" type="datetime1">
              <a:rPr lang="en-US" smtClean="0"/>
              <a:t>9/28/2015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218333" y="2792"/>
            <a:ext cx="973667" cy="274320"/>
          </a:xfrm>
        </p:spPr>
        <p:txBody>
          <a:bodyPr/>
          <a:lstStyle>
            <a:lvl1pPr algn="r">
              <a:defRPr sz="1200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2758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5A86E-87C8-403A-A261-4F66AD0CC951}" type="datetime1">
              <a:rPr lang="en-US" smtClean="0"/>
              <a:t>9/28/2015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218333" y="0"/>
            <a:ext cx="973667" cy="274320"/>
          </a:xfrm>
        </p:spPr>
        <p:txBody>
          <a:bodyPr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6A2187C5-6408-46D6-B2A6-5EF130EA52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2386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31B17-979F-4DD3-B66B-6EC7BFD3B4A0}" type="datetime1">
              <a:rPr lang="en-US" smtClean="0"/>
              <a:t>9/28/2015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627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53CC8-A691-4366-84EA-A9BF8152CD0F}" type="datetime1">
              <a:rPr lang="en-US" smtClean="0"/>
              <a:t>9/28/2015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8959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5D565-E5F5-4576-AEC3-10894FB9CA5E}" type="datetime1">
              <a:rPr lang="en-US" smtClean="0"/>
              <a:t>9/28/2015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57844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B2A1B-2EF5-48D9-86CC-B3EC5CB79C8D}" type="datetime1">
              <a:rPr lang="en-US" smtClean="0"/>
              <a:t>9/28/2015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03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7EC8E-3A3E-4184-B8DE-9ECFD1DD4136}" type="datetime1">
              <a:rPr lang="en-US" smtClean="0"/>
              <a:t>9/28/2015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98D64-95BC-4DD2-86B6-BDC20F529DBE}" type="datetime1">
              <a:rPr lang="en-US" smtClean="0"/>
              <a:t>9/28/2015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1373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1" y="6407150"/>
            <a:ext cx="10110465" cy="450850"/>
          </a:xfrm>
        </p:spPr>
        <p:txBody>
          <a:bodyPr/>
          <a:lstStyle>
            <a:lvl1pPr>
              <a:lnSpc>
                <a:spcPct val="85000"/>
              </a:lnSpc>
              <a:buFontTx/>
              <a:buNone/>
              <a:defRPr sz="800" i="0">
                <a:solidFill>
                  <a:schemeClr val="bg2"/>
                </a:solidFill>
                <a:latin typeface="+mn-lt"/>
              </a:defRPr>
            </a:lvl1pPr>
            <a:lvl2pPr>
              <a:lnSpc>
                <a:spcPct val="85000"/>
              </a:lnSpc>
              <a:buFontTx/>
              <a:buNone/>
              <a:defRPr sz="800">
                <a:solidFill>
                  <a:schemeClr val="bg2"/>
                </a:solidFill>
                <a:latin typeface="+mn-lt"/>
              </a:defRPr>
            </a:lvl2pPr>
            <a:lvl3pPr>
              <a:lnSpc>
                <a:spcPct val="85000"/>
              </a:lnSpc>
              <a:buFontTx/>
              <a:buNone/>
              <a:defRPr sz="800">
                <a:solidFill>
                  <a:schemeClr val="bg2"/>
                </a:solidFill>
                <a:latin typeface="+mn-lt"/>
              </a:defRPr>
            </a:lvl3pPr>
            <a:lvl4pPr>
              <a:lnSpc>
                <a:spcPct val="85000"/>
              </a:lnSpc>
              <a:buFontTx/>
              <a:buNone/>
              <a:defRPr sz="800">
                <a:solidFill>
                  <a:schemeClr val="bg2"/>
                </a:solidFill>
                <a:latin typeface="+mn-lt"/>
              </a:defRPr>
            </a:lvl4pPr>
            <a:lvl5pPr marL="0" indent="0">
              <a:lnSpc>
                <a:spcPct val="85000"/>
              </a:lnSpc>
              <a:buFontTx/>
              <a:buNone/>
              <a:defRPr sz="8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insert attribution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8051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Slide for Developer Code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189176"/>
            <a:ext cx="12192000" cy="5668824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2" tIns="45722" rIns="45722" bIns="4572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spcBef>
                <a:spcPct val="0"/>
              </a:spcBef>
              <a:spcAft>
                <a:spcPct val="0"/>
              </a:spcAft>
            </a:pPr>
            <a:endParaRPr lang="en-US" sz="1765" dirty="0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69239" y="1192415"/>
            <a:ext cx="11653522" cy="2089751"/>
          </a:xfrm>
        </p:spPr>
        <p:txBody>
          <a:bodyPr/>
          <a:lstStyle>
            <a:lvl1pPr marL="0" indent="0">
              <a:buNone/>
              <a:defRPr sz="3235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39726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73090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798516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30292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20757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1" y="6407150"/>
            <a:ext cx="10110465" cy="450850"/>
          </a:xfrm>
        </p:spPr>
        <p:txBody>
          <a:bodyPr/>
          <a:lstStyle>
            <a:lvl1pPr>
              <a:lnSpc>
                <a:spcPct val="85000"/>
              </a:lnSpc>
              <a:buFontTx/>
              <a:buNone/>
              <a:defRPr sz="800" i="0">
                <a:solidFill>
                  <a:schemeClr val="bg2"/>
                </a:solidFill>
                <a:latin typeface="+mn-lt"/>
              </a:defRPr>
            </a:lvl1pPr>
            <a:lvl2pPr>
              <a:lnSpc>
                <a:spcPct val="85000"/>
              </a:lnSpc>
              <a:buFontTx/>
              <a:buNone/>
              <a:defRPr sz="800">
                <a:solidFill>
                  <a:schemeClr val="bg2"/>
                </a:solidFill>
                <a:latin typeface="+mn-lt"/>
              </a:defRPr>
            </a:lvl2pPr>
            <a:lvl3pPr>
              <a:lnSpc>
                <a:spcPct val="85000"/>
              </a:lnSpc>
              <a:buFontTx/>
              <a:buNone/>
              <a:defRPr sz="800">
                <a:solidFill>
                  <a:schemeClr val="bg2"/>
                </a:solidFill>
                <a:latin typeface="+mn-lt"/>
              </a:defRPr>
            </a:lvl3pPr>
            <a:lvl4pPr>
              <a:lnSpc>
                <a:spcPct val="85000"/>
              </a:lnSpc>
              <a:buFontTx/>
              <a:buNone/>
              <a:defRPr sz="800">
                <a:solidFill>
                  <a:schemeClr val="bg2"/>
                </a:solidFill>
                <a:latin typeface="+mn-lt"/>
              </a:defRPr>
            </a:lvl4pPr>
            <a:lvl5pPr marL="0" indent="0">
              <a:lnSpc>
                <a:spcPct val="85000"/>
              </a:lnSpc>
              <a:buFontTx/>
              <a:buNone/>
              <a:defRPr sz="8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insert attribution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47302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1" y="6407150"/>
            <a:ext cx="10110465" cy="450850"/>
          </a:xfrm>
        </p:spPr>
        <p:txBody>
          <a:bodyPr/>
          <a:lstStyle>
            <a:lvl1pPr>
              <a:lnSpc>
                <a:spcPct val="85000"/>
              </a:lnSpc>
              <a:buFontTx/>
              <a:buNone/>
              <a:defRPr sz="800" i="0">
                <a:solidFill>
                  <a:schemeClr val="bg2"/>
                </a:solidFill>
                <a:latin typeface="+mn-lt"/>
              </a:defRPr>
            </a:lvl1pPr>
            <a:lvl2pPr>
              <a:lnSpc>
                <a:spcPct val="85000"/>
              </a:lnSpc>
              <a:buFontTx/>
              <a:buNone/>
              <a:defRPr sz="800">
                <a:solidFill>
                  <a:schemeClr val="bg2"/>
                </a:solidFill>
                <a:latin typeface="+mn-lt"/>
              </a:defRPr>
            </a:lvl2pPr>
            <a:lvl3pPr>
              <a:lnSpc>
                <a:spcPct val="85000"/>
              </a:lnSpc>
              <a:buFontTx/>
              <a:buNone/>
              <a:defRPr sz="800">
                <a:solidFill>
                  <a:schemeClr val="bg2"/>
                </a:solidFill>
                <a:latin typeface="+mn-lt"/>
              </a:defRPr>
            </a:lvl3pPr>
            <a:lvl4pPr>
              <a:lnSpc>
                <a:spcPct val="85000"/>
              </a:lnSpc>
              <a:buFontTx/>
              <a:buNone/>
              <a:defRPr sz="800">
                <a:solidFill>
                  <a:schemeClr val="bg2"/>
                </a:solidFill>
                <a:latin typeface="+mn-lt"/>
              </a:defRPr>
            </a:lvl4pPr>
            <a:lvl5pPr marL="0" indent="0">
              <a:lnSpc>
                <a:spcPct val="85000"/>
              </a:lnSpc>
              <a:buFontTx/>
              <a:buNone/>
              <a:defRPr sz="8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insert attribution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214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1" y="6407150"/>
            <a:ext cx="10110465" cy="450850"/>
          </a:xfrm>
        </p:spPr>
        <p:txBody>
          <a:bodyPr/>
          <a:lstStyle>
            <a:lvl1pPr>
              <a:lnSpc>
                <a:spcPct val="85000"/>
              </a:lnSpc>
              <a:buFontTx/>
              <a:buNone/>
              <a:defRPr sz="800" i="0">
                <a:solidFill>
                  <a:schemeClr val="bg2"/>
                </a:solidFill>
                <a:latin typeface="+mn-lt"/>
              </a:defRPr>
            </a:lvl1pPr>
            <a:lvl2pPr>
              <a:lnSpc>
                <a:spcPct val="85000"/>
              </a:lnSpc>
              <a:buFontTx/>
              <a:buNone/>
              <a:defRPr sz="800">
                <a:solidFill>
                  <a:schemeClr val="bg2"/>
                </a:solidFill>
                <a:latin typeface="+mn-lt"/>
              </a:defRPr>
            </a:lvl2pPr>
            <a:lvl3pPr>
              <a:lnSpc>
                <a:spcPct val="85000"/>
              </a:lnSpc>
              <a:buFontTx/>
              <a:buNone/>
              <a:defRPr sz="800">
                <a:solidFill>
                  <a:schemeClr val="bg2"/>
                </a:solidFill>
                <a:latin typeface="+mn-lt"/>
              </a:defRPr>
            </a:lvl3pPr>
            <a:lvl4pPr>
              <a:lnSpc>
                <a:spcPct val="85000"/>
              </a:lnSpc>
              <a:buFontTx/>
              <a:buNone/>
              <a:defRPr sz="800">
                <a:solidFill>
                  <a:schemeClr val="bg2"/>
                </a:solidFill>
                <a:latin typeface="+mn-lt"/>
              </a:defRPr>
            </a:lvl4pPr>
            <a:lvl5pPr marL="0" indent="0">
              <a:lnSpc>
                <a:spcPct val="85000"/>
              </a:lnSpc>
              <a:buFontTx/>
              <a:buNone/>
              <a:defRPr sz="8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insert attribution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05694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1" y="6407150"/>
            <a:ext cx="10110465" cy="450850"/>
          </a:xfrm>
        </p:spPr>
        <p:txBody>
          <a:bodyPr/>
          <a:lstStyle>
            <a:lvl1pPr>
              <a:lnSpc>
                <a:spcPct val="85000"/>
              </a:lnSpc>
              <a:buFontTx/>
              <a:buNone/>
              <a:defRPr sz="800" i="0">
                <a:solidFill>
                  <a:schemeClr val="bg2"/>
                </a:solidFill>
                <a:latin typeface="+mn-lt"/>
              </a:defRPr>
            </a:lvl1pPr>
            <a:lvl2pPr>
              <a:lnSpc>
                <a:spcPct val="85000"/>
              </a:lnSpc>
              <a:buFontTx/>
              <a:buNone/>
              <a:defRPr sz="800">
                <a:solidFill>
                  <a:schemeClr val="bg2"/>
                </a:solidFill>
                <a:latin typeface="+mn-lt"/>
              </a:defRPr>
            </a:lvl2pPr>
            <a:lvl3pPr>
              <a:lnSpc>
                <a:spcPct val="85000"/>
              </a:lnSpc>
              <a:buFontTx/>
              <a:buNone/>
              <a:defRPr sz="800">
                <a:solidFill>
                  <a:schemeClr val="bg2"/>
                </a:solidFill>
                <a:latin typeface="+mn-lt"/>
              </a:defRPr>
            </a:lvl3pPr>
            <a:lvl4pPr>
              <a:lnSpc>
                <a:spcPct val="85000"/>
              </a:lnSpc>
              <a:buFontTx/>
              <a:buNone/>
              <a:defRPr sz="800">
                <a:solidFill>
                  <a:schemeClr val="bg2"/>
                </a:solidFill>
                <a:latin typeface="+mn-lt"/>
              </a:defRPr>
            </a:lvl4pPr>
            <a:lvl5pPr marL="0" indent="0">
              <a:lnSpc>
                <a:spcPct val="85000"/>
              </a:lnSpc>
              <a:buFontTx/>
              <a:buNone/>
              <a:defRPr sz="8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insert attribution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1220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4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1" y="6407150"/>
            <a:ext cx="10110465" cy="450850"/>
          </a:xfrm>
        </p:spPr>
        <p:txBody>
          <a:bodyPr/>
          <a:lstStyle>
            <a:lvl1pPr>
              <a:lnSpc>
                <a:spcPct val="85000"/>
              </a:lnSpc>
              <a:buFontTx/>
              <a:buNone/>
              <a:defRPr sz="800" i="0">
                <a:solidFill>
                  <a:schemeClr val="bg2"/>
                </a:solidFill>
                <a:latin typeface="+mn-lt"/>
              </a:defRPr>
            </a:lvl1pPr>
            <a:lvl2pPr>
              <a:lnSpc>
                <a:spcPct val="85000"/>
              </a:lnSpc>
              <a:buFontTx/>
              <a:buNone/>
              <a:defRPr sz="800">
                <a:solidFill>
                  <a:schemeClr val="bg2"/>
                </a:solidFill>
                <a:latin typeface="+mn-lt"/>
              </a:defRPr>
            </a:lvl2pPr>
            <a:lvl3pPr>
              <a:lnSpc>
                <a:spcPct val="85000"/>
              </a:lnSpc>
              <a:buFontTx/>
              <a:buNone/>
              <a:defRPr sz="800">
                <a:solidFill>
                  <a:schemeClr val="bg2"/>
                </a:solidFill>
                <a:latin typeface="+mn-lt"/>
              </a:defRPr>
            </a:lvl3pPr>
            <a:lvl4pPr>
              <a:lnSpc>
                <a:spcPct val="85000"/>
              </a:lnSpc>
              <a:buFontTx/>
              <a:buNone/>
              <a:defRPr sz="800">
                <a:solidFill>
                  <a:schemeClr val="bg2"/>
                </a:solidFill>
                <a:latin typeface="+mn-lt"/>
              </a:defRPr>
            </a:lvl4pPr>
            <a:lvl5pPr marL="0" indent="0">
              <a:lnSpc>
                <a:spcPct val="85000"/>
              </a:lnSpc>
              <a:buFontTx/>
              <a:buNone/>
              <a:defRPr sz="8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insert attribution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07022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38062-DE01-42AF-B09D-E6E5CCFE6232}" type="datetime1">
              <a:rPr lang="en-US" smtClean="0"/>
              <a:t>9/28/2015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 userDrawn="1"/>
        </p:nvSpPr>
        <p:spPr>
          <a:xfrm>
            <a:off x="0" y="1972234"/>
            <a:ext cx="12191999" cy="30587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228600" rIns="228600" rtlCol="0" anchor="ctr"/>
          <a:lstStyle/>
          <a:p>
            <a:pPr algn="ctr"/>
            <a:endParaRPr lang="en-US" dirty="0">
              <a:latin typeface="Rockwell" panose="02060603020205020403" pitchFamily="18" charset="0"/>
            </a:endParaRPr>
          </a:p>
        </p:txBody>
      </p:sp>
      <p:sp>
        <p:nvSpPr>
          <p:cNvPr id="12" name="Oval 5"/>
          <p:cNvSpPr/>
          <p:nvPr userDrawn="1"/>
        </p:nvSpPr>
        <p:spPr>
          <a:xfrm>
            <a:off x="-2" y="5031024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261" y="1972235"/>
            <a:ext cx="12170737" cy="3058788"/>
          </a:xfrm>
        </p:spPr>
        <p:txBody>
          <a:bodyPr anchor="ctr">
            <a:normAutofit/>
          </a:bodyPr>
          <a:lstStyle>
            <a:lvl1pPr algn="ctr">
              <a:defRPr sz="3600" b="0" cap="none" spc="200" baseline="0">
                <a:latin typeface="Rockwell" panose="02060603020205020403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6165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F3585-B5B2-4FE8-868C-9BAD45530EEB}" type="datetime1">
              <a:rPr lang="en-US" smtClean="0"/>
              <a:t>9/28/2015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218333" y="8664"/>
            <a:ext cx="973667" cy="274320"/>
          </a:xfrm>
        </p:spPr>
        <p:txBody>
          <a:bodyPr/>
          <a:lstStyle>
            <a:lvl1pPr algn="r">
              <a:defRPr sz="1200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0FBE3-CAE9-43F0-AEBD-6DE1E4B956B3}" type="datetime1">
              <a:rPr lang="en-US" smtClean="0"/>
              <a:t>9/28/2015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218333" y="2792"/>
            <a:ext cx="973667" cy="274320"/>
          </a:xfrm>
        </p:spPr>
        <p:txBody>
          <a:bodyPr/>
          <a:lstStyle>
            <a:lvl1pPr algn="r">
              <a:defRPr sz="1200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5A86E-87C8-403A-A261-4F66AD0CC951}" type="datetime1">
              <a:rPr lang="en-US" smtClean="0"/>
              <a:t>9/28/2015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218333" y="0"/>
            <a:ext cx="973667" cy="274320"/>
          </a:xfrm>
        </p:spPr>
        <p:txBody>
          <a:bodyPr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6A2187C5-6408-46D6-B2A6-5EF130EA52E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31B17-979F-4DD3-B66B-6EC7BFD3B4A0}" type="datetime1">
              <a:rPr lang="en-US" smtClean="0"/>
              <a:t>9/28/2015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53CC8-A691-4366-84EA-A9BF8152CD0F}" type="datetime1">
              <a:rPr lang="en-US" smtClean="0"/>
              <a:t>9/28/2015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262EFC4-F920-44AF-89C1-A0E854B0E841}" type="datetime1">
              <a:rPr lang="en-US" smtClean="0"/>
              <a:t>9/28/2015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78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60" r:id="rId10"/>
    <p:sldLayoutId id="2147483658" r:id="rId11"/>
    <p:sldLayoutId id="2147483659" r:id="rId12"/>
    <p:sldLayoutId id="2147483681" r:id="rId13"/>
    <p:sldLayoutId id="2147483696" r:id="rId14"/>
    <p:sldLayoutId id="2147483699" r:id="rId15"/>
    <p:sldLayoutId id="2147483700" r:id="rId16"/>
    <p:sldLayoutId id="2147483701" r:id="rId17"/>
    <p:sldLayoutId id="2147483703" r:id="rId18"/>
  </p:sldLayoutIdLst>
  <p:hf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262EFC4-F920-44AF-89C1-A0E854B0E841}" type="datetime1">
              <a:rPr lang="en-US" smtClean="0"/>
              <a:t>9/28/2015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9524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  <p:sldLayoutId id="2147483721" r:id="rId17"/>
    <p:sldLayoutId id="2147483722" r:id="rId18"/>
    <p:sldLayoutId id="2147483723" r:id="rId19"/>
  </p:sldLayoutIdLst>
  <p:hf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mp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mp"/><Relationship Id="rId2" Type="http://schemas.openxmlformats.org/officeDocument/2006/relationships/image" Target="../media/image30.tmp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mp"/><Relationship Id="rId2" Type="http://schemas.openxmlformats.org/officeDocument/2006/relationships/image" Target="../media/image32.tmp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mp"/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m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mp"/><Relationship Id="rId2" Type="http://schemas.openxmlformats.org/officeDocument/2006/relationships/image" Target="../media/image37.tmp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tmp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9.tmp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mp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m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tmp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tmp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81508"/>
            <a:ext cx="9091264" cy="6662192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9753" y="81508"/>
            <a:ext cx="9997193" cy="6662192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1026" name="Picture 2" descr="http://i.huffpost.com/gen/1690023/images/o-MORGUE-facebook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0"/>
          <a:stretch/>
        </p:blipFill>
        <p:spPr bwMode="auto">
          <a:xfrm>
            <a:off x="7994466" y="99897"/>
            <a:ext cx="10864138" cy="6647188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loud Callout 6"/>
          <p:cNvSpPr/>
          <p:nvPr/>
        </p:nvSpPr>
        <p:spPr>
          <a:xfrm>
            <a:off x="933181" y="180169"/>
            <a:ext cx="2460503" cy="1752600"/>
          </a:xfrm>
          <a:prstGeom prst="cloudCallou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Rabiohead" panose="00000400000000000000" pitchFamily="2" charset="0"/>
              </a:rPr>
              <a:t>desperately need our help</a:t>
            </a:r>
            <a:endParaRPr lang="en-US" sz="2800" dirty="0">
              <a:solidFill>
                <a:srgbClr val="FF0000"/>
              </a:solidFill>
              <a:latin typeface="Rabiohead" panose="00000400000000000000" pitchFamily="2" charset="0"/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4919212" y="4331970"/>
            <a:ext cx="2460503" cy="1752600"/>
          </a:xfrm>
          <a:prstGeom prst="cloudCallout">
            <a:avLst>
              <a:gd name="adj1" fmla="val 37035"/>
              <a:gd name="adj2" fmla="val -73898"/>
            </a:avLst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Rabiohead" panose="00000400000000000000" pitchFamily="2" charset="0"/>
              </a:rPr>
              <a:t>the doctor is in</a:t>
            </a:r>
            <a:endParaRPr lang="en-US" sz="2800" dirty="0">
              <a:solidFill>
                <a:srgbClr val="FF0000"/>
              </a:solidFill>
              <a:latin typeface="Rabiohead" panose="00000400000000000000" pitchFamily="2" charset="0"/>
            </a:endParaRPr>
          </a:p>
        </p:txBody>
      </p:sp>
      <p:sp>
        <p:nvSpPr>
          <p:cNvPr id="11" name="Cloud Callout 10"/>
          <p:cNvSpPr/>
          <p:nvPr/>
        </p:nvSpPr>
        <p:spPr>
          <a:xfrm>
            <a:off x="8031790" y="2547191"/>
            <a:ext cx="2460503" cy="1752600"/>
          </a:xfrm>
          <a:prstGeom prst="cloudCallout">
            <a:avLst>
              <a:gd name="adj1" fmla="val 74198"/>
              <a:gd name="adj2" fmla="val 26724"/>
            </a:avLst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Rabiohead" panose="00000400000000000000" pitchFamily="2" charset="0"/>
              </a:rPr>
              <a:t>beyond help</a:t>
            </a:r>
            <a:endParaRPr lang="en-US" sz="2800" dirty="0">
              <a:solidFill>
                <a:srgbClr val="FF0000"/>
              </a:solidFill>
              <a:latin typeface="Rabiohead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932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0" grpId="1" animBg="1"/>
      <p:bldP spid="11" grpId="0" animBg="1"/>
      <p:bldP spid="11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Surveys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706" y="2654040"/>
            <a:ext cx="5857143" cy="1904762"/>
          </a:xfrm>
          <a:prstGeom prst="rect">
            <a:avLst/>
          </a:prstGeom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6504"/>
          <a:stretch/>
        </p:blipFill>
        <p:spPr>
          <a:xfrm>
            <a:off x="560706" y="4747592"/>
            <a:ext cx="5894685" cy="1457143"/>
          </a:xfrm>
          <a:prstGeom prst="rect">
            <a:avLst/>
          </a:prstGeom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r="31462"/>
          <a:stretch/>
        </p:blipFill>
        <p:spPr>
          <a:xfrm>
            <a:off x="2430630" y="2368326"/>
            <a:ext cx="3844664" cy="4380952"/>
          </a:xfrm>
          <a:prstGeom prst="rect">
            <a:avLst/>
          </a:prstGeom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635513" y="211540"/>
            <a:ext cx="5347222" cy="12520731"/>
          </a:xfrm>
          <a:prstGeom prst="rect">
            <a:avLst/>
          </a:prstGeom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Content Placeholder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4200" y="0"/>
            <a:ext cx="6715155" cy="749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212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48148E-6 L -1.66667E-6 -0.91273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 this not a solved problem?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1026" name="Picture 2" descr="SurveyMonkey-App.png (1920×960)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0"/>
          <a:stretch/>
        </p:blipFill>
        <p:spPr bwMode="auto">
          <a:xfrm>
            <a:off x="739628" y="1734155"/>
            <a:ext cx="10769818" cy="5335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8316026" y="6342542"/>
            <a:ext cx="2880360" cy="438912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/>
              <a:t>SurveyMonkey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43720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3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Moving away from small and unrepresentative samples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">
            <a:alphaModFix amt="2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826" l="0" r="100000"/>
                    </a14:imgEffect>
                  </a14:imgLayer>
                </a14:imgProps>
              </a:ext>
            </a:extLst>
          </a:blip>
          <a:srcRect r="22189" b="30089"/>
          <a:stretch/>
        </p:blipFill>
        <p:spPr>
          <a:xfrm>
            <a:off x="2859024" y="2374429"/>
            <a:ext cx="6678168" cy="3743124"/>
          </a:xfrm>
          <a:prstGeom prst="rect">
            <a:avLst/>
          </a:prstGeom>
          <a:ln w="12700" cmpd="sng">
            <a:noFill/>
          </a:ln>
        </p:spPr>
      </p:pic>
      <p:pic>
        <p:nvPicPr>
          <p:cNvPr id="5" name="Picture 2" descr="https://fbcdn-sphotos-a-a.akamaihd.net/hphotos-ak-xpf1/t31.0-8/s2048x2048/11071473_10155457514630361_2595058626824317459_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64" y="2374429"/>
            <a:ext cx="8967552" cy="2206859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753964" y="4776172"/>
            <a:ext cx="8967552" cy="18158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kern="100" spc="-50" dirty="0">
                <a:latin typeface="Rockwell" panose="02060603020205020403" pitchFamily="18" charset="0"/>
              </a:rPr>
              <a:t>“Experimental psychology is </a:t>
            </a:r>
            <a:br>
              <a:rPr lang="en-US" sz="2800" kern="100" spc="-50" dirty="0">
                <a:latin typeface="Rockwell" panose="02060603020205020403" pitchFamily="18" charset="0"/>
              </a:rPr>
            </a:br>
            <a:r>
              <a:rPr lang="en-US" sz="2800" kern="100" spc="-50" dirty="0">
                <a:latin typeface="Rockwell" panose="02060603020205020403" pitchFamily="18" charset="0"/>
              </a:rPr>
              <a:t>the </a:t>
            </a:r>
            <a:r>
              <a:rPr lang="en-US" sz="2800" kern="100" spc="-50" dirty="0">
                <a:solidFill>
                  <a:srgbClr val="FF0000"/>
                </a:solidFill>
                <a:latin typeface="Rockwell" panose="02060603020205020403" pitchFamily="18" charset="0"/>
              </a:rPr>
              <a:t>study</a:t>
            </a:r>
            <a:r>
              <a:rPr lang="en-US" sz="2800" kern="100" spc="-50" dirty="0">
                <a:latin typeface="Rockwell" panose="02060603020205020403" pitchFamily="18" charset="0"/>
              </a:rPr>
              <a:t> of the </a:t>
            </a:r>
            <a:r>
              <a:rPr lang="en-US" sz="2800" kern="100" spc="-50" dirty="0">
                <a:solidFill>
                  <a:srgbClr val="FF0000"/>
                </a:solidFill>
                <a:latin typeface="Rockwell" panose="02060603020205020403" pitchFamily="18" charset="0"/>
              </a:rPr>
              <a:t>college sophomore</a:t>
            </a:r>
            <a:r>
              <a:rPr lang="en-US" sz="2800" kern="100" spc="-50" dirty="0">
                <a:latin typeface="Rockwell" panose="02060603020205020403" pitchFamily="18" charset="0"/>
              </a:rPr>
              <a:t>”</a:t>
            </a:r>
            <a:br>
              <a:rPr lang="en-US" sz="2800" kern="100" spc="-50" dirty="0">
                <a:latin typeface="Rockwell" panose="02060603020205020403" pitchFamily="18" charset="0"/>
              </a:rPr>
            </a:br>
            <a:r>
              <a:rPr lang="en-US" sz="2800" kern="100" spc="-50" dirty="0">
                <a:latin typeface="Rockwell" panose="02060603020205020403" pitchFamily="18" charset="0"/>
              </a:rPr>
              <a:t/>
            </a:r>
            <a:br>
              <a:rPr lang="en-US" sz="2800" kern="100" spc="-50" dirty="0">
                <a:latin typeface="Rockwell" panose="02060603020205020403" pitchFamily="18" charset="0"/>
              </a:rPr>
            </a:br>
            <a:r>
              <a:rPr lang="en-US" sz="2800" kern="100" spc="-50" dirty="0" smtClean="0">
                <a:latin typeface="Rockwell" panose="02060603020205020403" pitchFamily="18" charset="0"/>
              </a:rPr>
              <a:t>							Quinn </a:t>
            </a:r>
            <a:r>
              <a:rPr lang="en-US" sz="2800" kern="100" spc="-50" dirty="0" err="1">
                <a:latin typeface="Rockwell" panose="02060603020205020403" pitchFamily="18" charset="0"/>
              </a:rPr>
              <a:t>McNemar</a:t>
            </a:r>
            <a:r>
              <a:rPr lang="en-US" sz="2800" kern="100" spc="-50" dirty="0">
                <a:latin typeface="Rockwell" panose="02060603020205020403" pitchFamily="18" charset="0"/>
              </a:rPr>
              <a:t>, 1946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73578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Key FEATURES of InterPoll</a:t>
            </a:r>
            <a:endParaRPr lang="en-US" sz="48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4000" dirty="0" smtClean="0"/>
              <a:t>Programmable: integrates </a:t>
            </a:r>
            <a:r>
              <a:rPr lang="en-US" sz="4000" b="1" dirty="0" smtClean="0"/>
              <a:t>human</a:t>
            </a:r>
            <a:r>
              <a:rPr lang="en-US" sz="4000" dirty="0" smtClean="0"/>
              <a:t> and </a:t>
            </a:r>
            <a:r>
              <a:rPr lang="en-US" sz="4000" b="1" dirty="0" smtClean="0"/>
              <a:t>machine</a:t>
            </a:r>
            <a:r>
              <a:rPr lang="en-US" sz="4000" dirty="0" smtClean="0"/>
              <a:t> computation</a:t>
            </a:r>
          </a:p>
          <a:p>
            <a:endParaRPr lang="en-US" sz="4000" dirty="0" smtClean="0"/>
          </a:p>
          <a:p>
            <a:r>
              <a:rPr lang="en-US" sz="4000" dirty="0" smtClean="0"/>
              <a:t>Gets results </a:t>
            </a:r>
            <a:r>
              <a:rPr lang="en-US" sz="4000" b="1" dirty="0" smtClean="0"/>
              <a:t>cheaper</a:t>
            </a:r>
            <a:r>
              <a:rPr lang="en-US" sz="4000" dirty="0" smtClean="0"/>
              <a:t>; only as many samples as are needed are obtained (</a:t>
            </a:r>
            <a:r>
              <a:rPr lang="en-US" sz="4000" dirty="0">
                <a:solidFill>
                  <a:srgbClr val="FF0000"/>
                </a:solidFill>
              </a:rPr>
              <a:t>power </a:t>
            </a:r>
            <a:r>
              <a:rPr lang="en-US" sz="4000" dirty="0" smtClean="0">
                <a:solidFill>
                  <a:srgbClr val="FF0000"/>
                </a:solidFill>
              </a:rPr>
              <a:t>analysis)</a:t>
            </a:r>
            <a:endParaRPr lang="en-US" sz="4000" dirty="0" smtClean="0"/>
          </a:p>
          <a:p>
            <a:endParaRPr lang="en-US" sz="4000" dirty="0" smtClean="0"/>
          </a:p>
          <a:p>
            <a:r>
              <a:rPr lang="en-US" sz="4000" dirty="0" smtClean="0"/>
              <a:t>Results are </a:t>
            </a:r>
            <a:r>
              <a:rPr lang="en-US" sz="4000" b="1" dirty="0" smtClean="0"/>
              <a:t>representative</a:t>
            </a:r>
            <a:r>
              <a:rPr lang="en-US" sz="4000" dirty="0" smtClean="0"/>
              <a:t> (</a:t>
            </a:r>
            <a:r>
              <a:rPr lang="en-US" sz="4000" dirty="0" err="1" smtClean="0">
                <a:solidFill>
                  <a:srgbClr val="FF0000"/>
                </a:solidFill>
              </a:rPr>
              <a:t>unbiasinging</a:t>
            </a:r>
            <a:r>
              <a:rPr lang="en-US" sz="4000" dirty="0" smtClean="0">
                <a:solidFill>
                  <a:srgbClr val="FF0000"/>
                </a:solidFill>
              </a:rPr>
              <a:t>)</a:t>
            </a:r>
            <a:endParaRPr lang="en-US" sz="4000" dirty="0" smtClean="0"/>
          </a:p>
        </p:txBody>
      </p:sp>
    </p:spTree>
    <p:extLst>
      <p:ext uri="{BB962C8B-B14F-4D97-AF65-F5344CB8AC3E}">
        <p14:creationId xmlns:p14="http://schemas.microsoft.com/office/powerpoint/2010/main" val="2474166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sz="5400" dirty="0" smtClean="0"/>
              <a:t>1) Power analysis</a:t>
            </a:r>
          </a:p>
          <a:p>
            <a:pPr>
              <a:lnSpc>
                <a:spcPct val="150000"/>
              </a:lnSpc>
            </a:pPr>
            <a:r>
              <a:rPr lang="en-US" sz="5400" dirty="0" smtClean="0"/>
              <a:t>2) Unbiasing</a:t>
            </a:r>
          </a:p>
          <a:p>
            <a:pPr>
              <a:lnSpc>
                <a:spcPct val="150000"/>
              </a:lnSpc>
            </a:pPr>
            <a:r>
              <a:rPr lang="en-US" sz="5400" dirty="0" smtClean="0"/>
              <a:t>3) Optimizations</a:t>
            </a:r>
            <a:endParaRPr lang="en-US" sz="5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032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Power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Determine the number of samples for a query</a:t>
            </a:r>
          </a:p>
          <a:p>
            <a:endParaRPr lang="en-US" dirty="0"/>
          </a:p>
          <a:p>
            <a:pPr algn="just"/>
            <a:r>
              <a:rPr lang="en-US" sz="2400" dirty="0"/>
              <a:t>We can sample from the crowd sequentially until we satisfy or disprove our hypothesis. </a:t>
            </a:r>
            <a:endParaRPr lang="en-US" sz="2400" dirty="0" smtClean="0"/>
          </a:p>
          <a:p>
            <a:pPr algn="just"/>
            <a:endParaRPr lang="en-US" sz="2400" dirty="0"/>
          </a:p>
          <a:p>
            <a:pPr marL="0" indent="0" algn="just">
              <a:buNone/>
            </a:pPr>
            <a:r>
              <a:rPr lang="en-US" sz="2400" dirty="0" smtClean="0"/>
              <a:t>We </a:t>
            </a:r>
            <a:r>
              <a:rPr lang="en-US" sz="2400" dirty="0"/>
              <a:t>will poll the crowd for more until our stopping criterion is reached. </a:t>
            </a:r>
            <a:endParaRPr lang="en-US" sz="2400" dirty="0" smtClean="0"/>
          </a:p>
          <a:p>
            <a:pPr marL="0" indent="0" algn="just">
              <a:buNone/>
            </a:pPr>
            <a:endParaRPr lang="en-US" sz="2400" dirty="0"/>
          </a:p>
          <a:p>
            <a:pPr marL="0" indent="0" algn="just">
              <a:buNone/>
            </a:pPr>
            <a:r>
              <a:rPr lang="en-US" sz="2400" dirty="0" smtClean="0"/>
              <a:t>The sopping </a:t>
            </a:r>
            <a:r>
              <a:rPr lang="en-US" sz="2400" dirty="0"/>
              <a:t>criterion allows us to conclude that he hypothesis can be proven or disproven with the required level of confidence.</a:t>
            </a:r>
          </a:p>
          <a:p>
            <a:pPr algn="just"/>
            <a:endParaRPr lang="en-US" sz="2400" dirty="0"/>
          </a:p>
          <a:p>
            <a:pPr algn="just"/>
            <a:endParaRPr lang="en-US" sz="48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9727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Example question: HEIGHT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8" name="Content Placeholder 7" descr="Screen Clippi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650" y="2286000"/>
            <a:ext cx="4723137" cy="402272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/>
              <a:t>N=</a:t>
            </a:r>
            <a:r>
              <a:rPr lang="en-US" sz="2800" b="1" dirty="0"/>
              <a:t>29</a:t>
            </a:r>
            <a:endParaRPr lang="en-US" b="1" dirty="0" smtClean="0"/>
          </a:p>
          <a:p>
            <a:r>
              <a:rPr lang="en-US" sz="2800" dirty="0"/>
              <a:t>Once we remove the outliers</a:t>
            </a:r>
            <a:endParaRPr lang="en-US" dirty="0" smtClean="0"/>
          </a:p>
          <a:p>
            <a:r>
              <a:rPr lang="en-US" sz="2800" dirty="0"/>
              <a:t>height = from person in height where </a:t>
            </a:r>
            <a:endParaRPr lang="en-US" dirty="0" smtClean="0"/>
          </a:p>
          <a:p>
            <a:r>
              <a:rPr lang="en-US" sz="2800" dirty="0"/>
              <a:t>where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sz="2800" dirty="0" err="1"/>
              <a:t>person.Height</a:t>
            </a:r>
            <a:r>
              <a:rPr lang="en-US" sz="2800" dirty="0"/>
              <a:t> &gt;=140 &amp;&amp;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sz="2800" dirty="0" err="1"/>
              <a:t>person.Height</a:t>
            </a:r>
            <a:r>
              <a:rPr lang="en-US" sz="2800" dirty="0"/>
              <a:t> &lt;=220)</a:t>
            </a:r>
            <a:endParaRPr lang="en-US" dirty="0" smtClean="0"/>
          </a:p>
          <a:p>
            <a:r>
              <a:rPr lang="en-US" sz="2800" dirty="0"/>
              <a:t>N=</a:t>
            </a:r>
            <a:r>
              <a:rPr lang="en-US" sz="2800" b="1" dirty="0"/>
              <a:t>27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3201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Convergence curves: </a:t>
            </a:r>
            <a:r>
              <a:rPr lang="en-US" sz="4000" dirty="0" smtClean="0">
                <a:solidFill>
                  <a:srgbClr val="FF0000"/>
                </a:solidFill>
              </a:rPr>
              <a:t>sequential </a:t>
            </a:r>
            <a:r>
              <a:rPr lang="en-US" sz="4000" dirty="0">
                <a:solidFill>
                  <a:srgbClr val="FF0000"/>
                </a:solidFill>
              </a:rPr>
              <a:t>probability ratio test </a:t>
            </a:r>
            <a:r>
              <a:rPr lang="en-US" sz="3100" dirty="0" smtClean="0">
                <a:solidFill>
                  <a:srgbClr val="FF0000"/>
                </a:solidFill>
              </a:rPr>
              <a:t/>
            </a:r>
            <a:br>
              <a:rPr lang="en-US" sz="3100" dirty="0" smtClean="0">
                <a:solidFill>
                  <a:srgbClr val="FF0000"/>
                </a:solidFill>
              </a:rPr>
            </a:br>
            <a:r>
              <a:rPr lang="en-US" sz="4400" dirty="0" smtClean="0">
                <a:solidFill>
                  <a:srgbClr val="FF0000"/>
                </a:solidFill>
              </a:rPr>
              <a:t>(SPRT) or WALD, 1945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7" name="Content Placeholder 6" descr="Screen Clippi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449" y="2544672"/>
            <a:ext cx="3689540" cy="3505380"/>
          </a:xfrm>
        </p:spPr>
      </p:pic>
      <p:pic>
        <p:nvPicPr>
          <p:cNvPr id="8" name="Content Placeholder 7" descr="Screen Clippi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989" y="2203704"/>
            <a:ext cx="6375164" cy="4096511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17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07992" y="4590288"/>
            <a:ext cx="4796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=</a:t>
            </a:r>
            <a:r>
              <a:rPr lang="en-US" sz="2000" dirty="0" smtClean="0">
                <a:solidFill>
                  <a:srgbClr val="FF0000"/>
                </a:solidFill>
              </a:rPr>
              <a:t>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07992" y="5450238"/>
            <a:ext cx="4796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=</a:t>
            </a:r>
            <a:r>
              <a:rPr lang="en-US" sz="2000" dirty="0" smtClean="0">
                <a:solidFill>
                  <a:srgbClr val="FF0000"/>
                </a:solidFill>
              </a:rPr>
              <a:t>b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077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Debates: intelligence squared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Content Placeholder 5" descr="Screen Clippi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743" y="2286000"/>
            <a:ext cx="4500951" cy="4022725"/>
          </a:xfrm>
        </p:spPr>
      </p:pic>
      <p:pic>
        <p:nvPicPr>
          <p:cNvPr id="7" name="Content Placeholder 6" descr="Screen Clippi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638" y="2894676"/>
            <a:ext cx="4754562" cy="2805373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697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Does money buy happiness </a:t>
            </a:r>
            <a:br>
              <a:rPr lang="en-US" sz="4800" dirty="0" smtClean="0">
                <a:solidFill>
                  <a:srgbClr val="FF0000"/>
                </a:solidFill>
              </a:rPr>
            </a:br>
            <a:r>
              <a:rPr lang="en-US" sz="4800" dirty="0" smtClean="0">
                <a:solidFill>
                  <a:srgbClr val="FF0000"/>
                </a:solidFill>
              </a:rPr>
              <a:t>(or at lest tranquility)?</a:t>
            </a:r>
            <a:endParaRPr lang="en-US" sz="4800" dirty="0">
              <a:solidFill>
                <a:srgbClr val="FF0000"/>
              </a:solidFill>
            </a:endParaRPr>
          </a:p>
        </p:txBody>
      </p:sp>
      <p:pic>
        <p:nvPicPr>
          <p:cNvPr id="6" name="Content Placeholder 5" descr="Screen Clippi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38" y="2577241"/>
            <a:ext cx="4754562" cy="34402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128016" lvl="1" indent="0">
              <a:buNone/>
            </a:pPr>
            <a:r>
              <a:rPr lang="en-US" sz="2800" dirty="0" smtClean="0"/>
              <a:t>Are rich </a:t>
            </a:r>
            <a:r>
              <a:rPr lang="en-US" sz="2800" dirty="0" smtClean="0">
                <a:solidFill>
                  <a:srgbClr val="FF0000"/>
                </a:solidFill>
              </a:rPr>
              <a:t>more anxious </a:t>
            </a:r>
            <a:r>
              <a:rPr lang="en-US" sz="2800" dirty="0" smtClean="0"/>
              <a:t>than poor?</a:t>
            </a:r>
            <a:endParaRPr lang="en-US" sz="2800" dirty="0"/>
          </a:p>
          <a:p>
            <a:pPr marL="128016" lvl="1" indent="0">
              <a:buNone/>
            </a:pPr>
            <a:endParaRPr lang="en-US" sz="2800" dirty="0" smtClean="0"/>
          </a:p>
          <a:p>
            <a:pPr marL="310896" lvl="2" indent="0">
              <a:buNone/>
            </a:pPr>
            <a:r>
              <a:rPr lang="en-US" sz="2000" b="1" dirty="0" smtClean="0"/>
              <a:t>N</a:t>
            </a:r>
            <a:r>
              <a:rPr lang="en-US" sz="2000" dirty="0" smtClean="0"/>
              <a:t> = 105</a:t>
            </a:r>
          </a:p>
          <a:p>
            <a:pPr marL="310896" lvl="2" indent="0">
              <a:buNone/>
            </a:pPr>
            <a:r>
              <a:rPr lang="en-US" sz="2000" dirty="0" smtClean="0"/>
              <a:t>expected value for poor=8.5714, </a:t>
            </a:r>
          </a:p>
          <a:p>
            <a:pPr marL="310896" lvl="2" indent="0">
              <a:buNone/>
            </a:pPr>
            <a:r>
              <a:rPr lang="en-US" sz="2000" dirty="0" smtClean="0"/>
              <a:t>expected value for rich=7.9619</a:t>
            </a:r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31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U.S. Bureau of Labor Statistics</a:t>
            </a:r>
          </a:p>
        </p:txBody>
      </p:sp>
      <p:pic>
        <p:nvPicPr>
          <p:cNvPr id="5" name="Content Placeholder 4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414" y="2372329"/>
            <a:ext cx="7760202" cy="107349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</a:t>
            </a:fld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2185414" y="3639066"/>
            <a:ext cx="7738760" cy="1356158"/>
            <a:chOff x="1017014" y="4104842"/>
            <a:chExt cx="7738760" cy="1356158"/>
          </a:xfrm>
        </p:grpSpPr>
        <p:pic>
          <p:nvPicPr>
            <p:cNvPr id="7" name="Picture 6" descr="Screen Clippi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128" y="4474174"/>
              <a:ext cx="7731646" cy="98682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017014" y="4104842"/>
              <a:ext cx="19673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Rockwell" panose="02060603020205020403" pitchFamily="18" charset="0"/>
                </a:rPr>
                <a:t>Sales managers</a:t>
              </a:r>
              <a:endParaRPr lang="en-US" b="1" dirty="0">
                <a:latin typeface="Rockwell" panose="02060603020205020403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185414" y="5198424"/>
            <a:ext cx="7738760" cy="1419533"/>
            <a:chOff x="1017014" y="5461000"/>
            <a:chExt cx="7738760" cy="1419533"/>
          </a:xfrm>
        </p:grpSpPr>
        <p:pic>
          <p:nvPicPr>
            <p:cNvPr id="9" name="Picture 8" descr="Screen Clippi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128" y="5830332"/>
              <a:ext cx="7731646" cy="105020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017014" y="5461000"/>
              <a:ext cx="25841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Rockwell" panose="02060603020205020403" pitchFamily="18" charset="0"/>
                </a:rPr>
                <a:t>Marketing managers</a:t>
              </a:r>
              <a:endParaRPr lang="en-US" b="1" dirty="0">
                <a:latin typeface="Rockwell" panose="02060603020205020403" pitchFamily="18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185414" y="2084832"/>
            <a:ext cx="2466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Rockwell" panose="02060603020205020403" pitchFamily="18" charset="0"/>
              </a:rPr>
              <a:t>Software developers</a:t>
            </a:r>
            <a:endParaRPr lang="en-US" b="1" dirty="0"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703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Taxation, by gender and Income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20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738313048"/>
              </p:ext>
            </p:extLst>
          </p:nvPr>
        </p:nvGraphicFramePr>
        <p:xfrm>
          <a:off x="1023938" y="2286000"/>
          <a:ext cx="4754562" cy="4022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ontent Placeholder 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121045664"/>
              </p:ext>
            </p:extLst>
          </p:nvPr>
        </p:nvGraphicFramePr>
        <p:xfrm>
          <a:off x="5989638" y="2286000"/>
          <a:ext cx="4754562" cy="4022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36496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Priors for the crowd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dirty="0"/>
              <a:t>Instant.ly crowd</a:t>
            </a:r>
            <a:endParaRPr lang="en-US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29549" y="3131607"/>
            <a:ext cx="5511407" cy="3278337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z="3200" dirty="0"/>
              <a:t>US census</a:t>
            </a:r>
            <a:endParaRPr lang="en-US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875333" y="2918126"/>
            <a:ext cx="5143188" cy="3337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525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The </a:t>
            </a:r>
            <a:r>
              <a:rPr lang="en-US" dirty="0" err="1" smtClean="0">
                <a:solidFill>
                  <a:srgbClr val="FF0000"/>
                </a:solidFill>
              </a:rPr>
              <a:t>Unbias</a:t>
            </a:r>
            <a:r>
              <a:rPr lang="en-US" dirty="0" smtClean="0">
                <a:solidFill>
                  <a:srgbClr val="FF0000"/>
                </a:solidFill>
              </a:rPr>
              <a:t> operator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8" name="Content Placeholder 7" descr="Screen Clippi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28" y="2212080"/>
            <a:ext cx="6367462" cy="302277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Content Placeholder 6" descr="Screen Clippi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867" y="4476026"/>
            <a:ext cx="6748834" cy="199467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187C5-6408-46D6-B2A6-5EF130EA52EF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72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Unbiasing </a:t>
            </a:r>
            <a:r>
              <a:rPr lang="en-US" smtClean="0"/>
              <a:t>Results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187C5-6408-46D6-B2A6-5EF130EA52EF}" type="slidenum">
              <a:rPr lang="en-US" smtClean="0"/>
              <a:pPr/>
              <a:t>23</a:t>
            </a:fld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27961246"/>
              </p:ext>
            </p:extLst>
          </p:nvPr>
        </p:nvGraphicFramePr>
        <p:xfrm>
          <a:off x="1023938" y="2286000"/>
          <a:ext cx="9720262" cy="4022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48530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Financial Optimizations 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PL </a:t>
            </a:r>
            <a:r>
              <a:rPr lang="en-US" sz="3600" dirty="0" smtClean="0"/>
              <a:t>optimizations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800" dirty="0"/>
              <a:t>Maybe 10% of the runtime</a:t>
            </a:r>
            <a:endParaRPr lang="en-US" dirty="0" smtClean="0"/>
          </a:p>
          <a:p>
            <a:r>
              <a:rPr lang="en-US" sz="2800" dirty="0"/>
              <a:t>Maybe milliseconds </a:t>
            </a:r>
            <a:endParaRPr lang="en-US" dirty="0" smtClean="0"/>
          </a:p>
          <a:p>
            <a:r>
              <a:rPr lang="en-US" sz="2800" dirty="0"/>
              <a:t>Even that is difficult and unpredictable 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InterPoll optimizations</a:t>
            </a:r>
            <a:endParaRPr lang="en-US" sz="3600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sz="2800" dirty="0"/>
              <a:t>Saving </a:t>
            </a:r>
            <a:r>
              <a:rPr lang="en-US" sz="2800" b="1" dirty="0"/>
              <a:t>hundreds</a:t>
            </a:r>
            <a:r>
              <a:rPr lang="en-US" dirty="0" smtClean="0"/>
              <a:t> </a:t>
            </a:r>
            <a:r>
              <a:rPr lang="en-US" sz="2800" dirty="0"/>
              <a:t>of dollars</a:t>
            </a:r>
            <a:endParaRPr lang="en-US" dirty="0" smtClean="0"/>
          </a:p>
          <a:p>
            <a:r>
              <a:rPr lang="en-US" sz="2800" dirty="0"/>
              <a:t>Waiting hours and </a:t>
            </a:r>
            <a:r>
              <a:rPr lang="en-US" sz="2800" b="1" dirty="0"/>
              <a:t>days</a:t>
            </a:r>
            <a:r>
              <a:rPr lang="en-US" dirty="0" smtClean="0"/>
              <a:t> </a:t>
            </a:r>
            <a:r>
              <a:rPr lang="en-US" sz="2800" dirty="0"/>
              <a:t>(or weeks) less</a:t>
            </a:r>
            <a:endParaRPr lang="en-US" dirty="0" smtClean="0"/>
          </a:p>
          <a:p>
            <a:r>
              <a:rPr lang="en-US" sz="2800" dirty="0"/>
              <a:t>Replacing tedious and expensive manual polling effort with large-scale automation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64C64-C5CF-4390-99AE-EA261CE5B34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081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Optimize InterPoll queries and HOW?..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half" idx="1"/>
            <p:extLst/>
          </p:nvPr>
        </p:nvGraphicFramePr>
        <p:xfrm>
          <a:off x="1023938" y="2286000"/>
          <a:ext cx="4754562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Content Placeholder 3"/>
          <p:cNvGraphicFramePr>
            <a:graphicFrameLocks noGrp="1"/>
          </p:cNvGraphicFramePr>
          <p:nvPr>
            <p:ph sz="half" idx="2"/>
            <p:extLst/>
          </p:nvPr>
        </p:nvGraphicFramePr>
        <p:xfrm>
          <a:off x="5989638" y="2286000"/>
          <a:ext cx="4754562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64C64-C5CF-4390-99AE-EA261CE5B34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236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Optimize: Cost</a:t>
            </a:r>
          </a:p>
        </p:txBody>
      </p:sp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28" y="2487438"/>
            <a:ext cx="8009314" cy="3040643"/>
          </a:xfrm>
          <a:prstGeom prst="rect">
            <a:avLst/>
          </a:prstGeom>
        </p:spPr>
      </p:pic>
      <p:graphicFrame>
        <p:nvGraphicFramePr>
          <p:cNvPr id="4" name="Content Placeholder 3"/>
          <p:cNvGraphicFramePr>
            <a:graphicFrameLocks noGrp="1"/>
          </p:cNvGraphicFramePr>
          <p:nvPr>
            <p:ph sz="half" idx="1"/>
          </p:nvPr>
        </p:nvGraphicFramePr>
        <p:xfrm>
          <a:off x="5313550" y="-5190565"/>
          <a:ext cx="4754562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Content Placeholder 2" descr="Screen Clipping"/>
          <p:cNvPicPr>
            <a:picLocks noGrp="1" noChangeAspect="1"/>
          </p:cNvPicPr>
          <p:nvPr>
            <p:ph sz="half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19" y="9789997"/>
            <a:ext cx="11737643" cy="1922928"/>
          </a:xfrm>
        </p:spPr>
      </p:pic>
      <p:sp>
        <p:nvSpPr>
          <p:cNvPr id="5" name="TextBox 4"/>
          <p:cNvSpPr txBox="1"/>
          <p:nvPr/>
        </p:nvSpPr>
        <p:spPr>
          <a:xfrm>
            <a:off x="3550023" y="5614249"/>
            <a:ext cx="2904565" cy="923330"/>
          </a:xfrm>
          <a:prstGeom prst="wedgeRectCallout">
            <a:avLst>
              <a:gd name="adj1" fmla="val 52345"/>
              <a:gd name="adj2" fmla="val -301591"/>
            </a:avLst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5,288 workers </a:t>
            </a:r>
            <a:r>
              <a:rPr lang="en-US" dirty="0"/>
              <a:t>*</a:t>
            </a:r>
            <a:r>
              <a:rPr lang="en-US" dirty="0" smtClean="0"/>
              <a:t> 10¢ reward </a:t>
            </a:r>
          </a:p>
          <a:p>
            <a:pPr algn="ctr"/>
            <a:r>
              <a:rPr lang="en-US" dirty="0" smtClean="0"/>
              <a:t>= </a:t>
            </a:r>
          </a:p>
          <a:p>
            <a:pPr algn="ctr"/>
            <a:r>
              <a:rPr lang="en-US" dirty="0" smtClean="0"/>
              <a:t>$528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64C64-C5CF-4390-99AE-EA261CE5B34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884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QUERY YIELD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233" y="1981200"/>
            <a:ext cx="5775960" cy="1087830"/>
          </a:xfr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0" indent="0">
              <a:spcBef>
                <a:spcPts val="200"/>
              </a:spcBef>
              <a:buNone/>
            </a:pPr>
            <a:r>
              <a:rPr lang="en-US" sz="2000" b="1" dirty="0" err="1">
                <a:solidFill>
                  <a:srgbClr val="7030A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var</a:t>
            </a:r>
            <a:r>
              <a:rPr lang="en-US" sz="2000" dirty="0">
                <a:solidFill>
                  <a:srgbClr val="7030A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females </a:t>
            </a:r>
            <a:r>
              <a:rPr lang="en-US" sz="2000" b="1" dirty="0">
                <a:solidFill>
                  <a:srgbClr val="00B0F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=</a:t>
            </a:r>
            <a:r>
              <a:rPr lang="en-US" sz="2000" dirty="0">
                <a:solidFill>
                  <a:srgbClr val="00B0F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000" b="1" dirty="0">
                <a:solidFill>
                  <a:srgbClr val="7030A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from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 person </a:t>
            </a:r>
            <a:r>
              <a:rPr lang="en-US" sz="2000" b="1" dirty="0">
                <a:solidFill>
                  <a:srgbClr val="7030A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000" dirty="0" smtClean="0">
                <a:latin typeface="Consolas" panose="020B0609020204030204" pitchFamily="49" charset="0"/>
                <a:cs typeface="Consolas" panose="020B0609020204030204" pitchFamily="49" charset="0"/>
              </a:rPr>
              <a:t>population1</a:t>
            </a:r>
            <a:endParaRPr lang="en-US" sz="20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2000" b="1" dirty="0" smtClean="0">
                <a:solidFill>
                  <a:srgbClr val="7030A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where</a:t>
            </a:r>
            <a:r>
              <a:rPr lang="en-US" sz="2000" dirty="0" smtClean="0">
                <a:solidFill>
                  <a:srgbClr val="7030A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person.Gender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000" b="1" dirty="0">
                <a:solidFill>
                  <a:srgbClr val="00B0F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==</a:t>
            </a:r>
            <a:r>
              <a:rPr lang="en-US" sz="2000" dirty="0">
                <a:solidFill>
                  <a:srgbClr val="00B0F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Gender.FEMALE</a:t>
            </a:r>
            <a:endParaRPr lang="en-US" sz="20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2000" b="1" dirty="0" smtClean="0">
                <a:solidFill>
                  <a:srgbClr val="7030A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select</a:t>
            </a:r>
            <a:r>
              <a:rPr lang="en-US" sz="2000" dirty="0" smtClean="0">
                <a:solidFill>
                  <a:srgbClr val="7030A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person.Employment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endParaRPr lang="en-US" sz="20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48881" y="1981200"/>
            <a:ext cx="5989320" cy="1087830"/>
          </a:xfr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0" indent="0">
              <a:spcBef>
                <a:spcPts val="200"/>
              </a:spcBef>
              <a:buNone/>
            </a:pPr>
            <a:r>
              <a:rPr lang="en-US" sz="2000" b="1" dirty="0" err="1" smtClean="0">
                <a:solidFill>
                  <a:srgbClr val="7030A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var</a:t>
            </a:r>
            <a:r>
              <a:rPr lang="en-US" sz="2000" dirty="0" smtClean="0">
                <a:solidFill>
                  <a:srgbClr val="7030A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males </a:t>
            </a:r>
            <a:r>
              <a:rPr lang="en-US" sz="2000" b="1" dirty="0">
                <a:solidFill>
                  <a:srgbClr val="00B0F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=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000" b="1" dirty="0">
                <a:solidFill>
                  <a:srgbClr val="7030A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from</a:t>
            </a:r>
            <a:r>
              <a:rPr lang="en-US" sz="2000" dirty="0">
                <a:solidFill>
                  <a:srgbClr val="7030A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person </a:t>
            </a:r>
            <a:r>
              <a:rPr lang="en-US" sz="2000" b="1" dirty="0">
                <a:solidFill>
                  <a:srgbClr val="7030A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000" dirty="0" smtClean="0">
                <a:latin typeface="Consolas" panose="020B0609020204030204" pitchFamily="49" charset="0"/>
                <a:cs typeface="Consolas" panose="020B0609020204030204" pitchFamily="49" charset="0"/>
              </a:rPr>
              <a:t>population2</a:t>
            </a:r>
            <a:endParaRPr lang="en-US" sz="20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2000" b="1" dirty="0" smtClean="0">
                <a:solidFill>
                  <a:srgbClr val="7030A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where</a:t>
            </a:r>
            <a:r>
              <a:rPr lang="en-US" sz="20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person.Gender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000" b="1" dirty="0">
                <a:solidFill>
                  <a:srgbClr val="00B0F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==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Gender.MALE</a:t>
            </a:r>
            <a:endParaRPr lang="en-US" sz="20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2000" b="1" dirty="0" smtClean="0">
                <a:solidFill>
                  <a:srgbClr val="7030A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select</a:t>
            </a:r>
            <a:r>
              <a:rPr lang="en-US" sz="20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person.Employment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62403" y="3757690"/>
            <a:ext cx="4764561" cy="1004365"/>
            <a:chOff x="7005918" y="2626341"/>
            <a:chExt cx="4764561" cy="1004365"/>
          </a:xfrm>
        </p:grpSpPr>
        <p:pic>
          <p:nvPicPr>
            <p:cNvPr id="6" name="Picture 2" descr="http://image.shutterstock.com/display_pic_with_logo/598477/598477,1306930271,1/stock-photo-toilet-bathroom-male-female-pregnant-handicap-public-sign-symbol-icon-pictogram-78376966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5" r="81531" b="68003"/>
            <a:stretch/>
          </p:blipFill>
          <p:spPr bwMode="auto">
            <a:xfrm>
              <a:off x="7005918" y="2626341"/>
              <a:ext cx="388106" cy="1004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http://image.shutterstock.com/display_pic_with_logo/598477/598477,1306930271,1/stock-photo-toilet-bathroom-male-female-pregnant-handicap-public-sign-symbol-icon-pictogram-78376966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5" r="81531" b="68003"/>
            <a:stretch/>
          </p:blipFill>
          <p:spPr bwMode="auto">
            <a:xfrm>
              <a:off x="7471656" y="2626341"/>
              <a:ext cx="388106" cy="1004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http://image.shutterstock.com/display_pic_with_logo/598477/598477,1306930271,1/stock-photo-toilet-bathroom-male-female-pregnant-handicap-public-sign-symbol-icon-pictogram-78376966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5" r="81531" b="68003"/>
            <a:stretch/>
          </p:blipFill>
          <p:spPr bwMode="auto">
            <a:xfrm>
              <a:off x="7937394" y="2626341"/>
              <a:ext cx="388106" cy="1004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http://image.shutterstock.com/display_pic_with_logo/598477/598477,1306930271,1/stock-photo-toilet-bathroom-male-female-pregnant-handicap-public-sign-symbol-icon-pictogram-78376966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5" r="81531" b="68003"/>
            <a:stretch/>
          </p:blipFill>
          <p:spPr bwMode="auto">
            <a:xfrm>
              <a:off x="8403132" y="2626341"/>
              <a:ext cx="388106" cy="1004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http://image.shutterstock.com/display_pic_with_logo/598477/598477,1306930271,1/stock-photo-toilet-bathroom-male-female-pregnant-handicap-public-sign-symbol-icon-pictogram-78376966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5" r="81531" b="68003"/>
            <a:stretch/>
          </p:blipFill>
          <p:spPr bwMode="auto">
            <a:xfrm>
              <a:off x="10916634" y="2626341"/>
              <a:ext cx="388106" cy="1004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http://image.shutterstock.com/display_pic_with_logo/598477/598477,1306930271,1/stock-photo-toilet-bathroom-male-female-pregnant-handicap-public-sign-symbol-icon-pictogram-78376966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5" r="81531" b="68003"/>
            <a:stretch/>
          </p:blipFill>
          <p:spPr bwMode="auto">
            <a:xfrm>
              <a:off x="9427014" y="2626341"/>
              <a:ext cx="388106" cy="1004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http://image.shutterstock.com/display_pic_with_logo/598477/598477,1306930271,1/stock-photo-toilet-bathroom-male-female-pregnant-handicap-public-sign-symbol-icon-pictogram-78376966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5" r="81531" b="68003"/>
            <a:stretch/>
          </p:blipFill>
          <p:spPr bwMode="auto">
            <a:xfrm>
              <a:off x="9892752" y="2626341"/>
              <a:ext cx="388106" cy="1004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http://image.shutterstock.com/display_pic_with_logo/598477/598477,1306930271,1/stock-photo-toilet-bathroom-male-female-pregnant-handicap-public-sign-symbol-icon-pictogram-78376966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5" r="81531" b="68003"/>
            <a:stretch/>
          </p:blipFill>
          <p:spPr bwMode="auto">
            <a:xfrm>
              <a:off x="11382373" y="2626341"/>
              <a:ext cx="388106" cy="1004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http://image.shutterstock.com/display_pic_with_logo/598477/598477,1306930271,1/stock-photo-toilet-bathroom-male-female-pregnant-handicap-public-sign-symbol-icon-pictogram-78376966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65" r="61546" b="68003"/>
            <a:stretch/>
          </p:blipFill>
          <p:spPr bwMode="auto">
            <a:xfrm>
              <a:off x="8868870" y="2626341"/>
              <a:ext cx="480512" cy="1004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http://image.shutterstock.com/display_pic_with_logo/598477/598477,1306930271,1/stock-photo-toilet-bathroom-male-female-pregnant-handicap-public-sign-symbol-icon-pictogram-78376966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65" r="61546" b="68003"/>
            <a:stretch/>
          </p:blipFill>
          <p:spPr bwMode="auto">
            <a:xfrm>
              <a:off x="10358490" y="2626341"/>
              <a:ext cx="480512" cy="1004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8" name="Picture 6" descr="http://icons.iconarchive.com/icons/custom-icon-design/mono-general-4/512/filter-ico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365" y="4916425"/>
            <a:ext cx="615696" cy="615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image.shutterstock.com/display_pic_with_logo/598477/598477,1306930271,1/stock-photo-toilet-bathroom-male-female-pregnant-handicap-public-sign-symbol-icon-pictogram-7837696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5" r="61546" b="68003"/>
          <a:stretch/>
        </p:blipFill>
        <p:spPr bwMode="auto">
          <a:xfrm>
            <a:off x="2425355" y="5746253"/>
            <a:ext cx="480512" cy="1004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image.shutterstock.com/display_pic_with_logo/598477/598477,1306930271,1/stock-photo-toilet-bathroom-male-female-pregnant-handicap-public-sign-symbol-icon-pictogram-7837696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5" r="61546" b="68003"/>
          <a:stretch/>
        </p:blipFill>
        <p:spPr bwMode="auto">
          <a:xfrm>
            <a:off x="3914975" y="5746253"/>
            <a:ext cx="480512" cy="1004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6551801" y="3757690"/>
            <a:ext cx="4764561" cy="1004365"/>
            <a:chOff x="6551801" y="3757690"/>
            <a:chExt cx="4764561" cy="1004365"/>
          </a:xfrm>
        </p:grpSpPr>
        <p:pic>
          <p:nvPicPr>
            <p:cNvPr id="22" name="Picture 2" descr="http://image.shutterstock.com/display_pic_with_logo/598477/598477,1306930271,1/stock-photo-toilet-bathroom-male-female-pregnant-handicap-public-sign-symbol-icon-pictogram-78376966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5" r="81531" b="68003"/>
            <a:stretch/>
          </p:blipFill>
          <p:spPr bwMode="auto">
            <a:xfrm>
              <a:off x="6551801" y="3757690"/>
              <a:ext cx="388106" cy="1004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 descr="http://image.shutterstock.com/display_pic_with_logo/598477/598477,1306930271,1/stock-photo-toilet-bathroom-male-female-pregnant-handicap-public-sign-symbol-icon-pictogram-78376966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5" r="81531" b="68003"/>
            <a:stretch/>
          </p:blipFill>
          <p:spPr bwMode="auto">
            <a:xfrm>
              <a:off x="7017539" y="3757690"/>
              <a:ext cx="388106" cy="1004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 descr="http://image.shutterstock.com/display_pic_with_logo/598477/598477,1306930271,1/stock-photo-toilet-bathroom-male-female-pregnant-handicap-public-sign-symbol-icon-pictogram-78376966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5" r="81531" b="68003"/>
            <a:stretch/>
          </p:blipFill>
          <p:spPr bwMode="auto">
            <a:xfrm>
              <a:off x="7483277" y="3757690"/>
              <a:ext cx="388106" cy="1004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" descr="http://image.shutterstock.com/display_pic_with_logo/598477/598477,1306930271,1/stock-photo-toilet-bathroom-male-female-pregnant-handicap-public-sign-symbol-icon-pictogram-78376966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5" r="81531" b="68003"/>
            <a:stretch/>
          </p:blipFill>
          <p:spPr bwMode="auto">
            <a:xfrm>
              <a:off x="7949015" y="3757690"/>
              <a:ext cx="388106" cy="1004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" descr="http://image.shutterstock.com/display_pic_with_logo/598477/598477,1306930271,1/stock-photo-toilet-bathroom-male-female-pregnant-handicap-public-sign-symbol-icon-pictogram-78376966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5" r="81531" b="68003"/>
            <a:stretch/>
          </p:blipFill>
          <p:spPr bwMode="auto">
            <a:xfrm>
              <a:off x="10462517" y="3757690"/>
              <a:ext cx="388106" cy="1004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" descr="http://image.shutterstock.com/display_pic_with_logo/598477/598477,1306930271,1/stock-photo-toilet-bathroom-male-female-pregnant-handicap-public-sign-symbol-icon-pictogram-78376966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5" r="81531" b="68003"/>
            <a:stretch/>
          </p:blipFill>
          <p:spPr bwMode="auto">
            <a:xfrm>
              <a:off x="8972897" y="3757690"/>
              <a:ext cx="388106" cy="1004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" descr="http://image.shutterstock.com/display_pic_with_logo/598477/598477,1306930271,1/stock-photo-toilet-bathroom-male-female-pregnant-handicap-public-sign-symbol-icon-pictogram-78376966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5" r="81531" b="68003"/>
            <a:stretch/>
          </p:blipFill>
          <p:spPr bwMode="auto">
            <a:xfrm>
              <a:off x="9438635" y="3757690"/>
              <a:ext cx="388106" cy="1004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" descr="http://image.shutterstock.com/display_pic_with_logo/598477/598477,1306930271,1/stock-photo-toilet-bathroom-male-female-pregnant-handicap-public-sign-symbol-icon-pictogram-78376966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5" r="81531" b="68003"/>
            <a:stretch/>
          </p:blipFill>
          <p:spPr bwMode="auto">
            <a:xfrm>
              <a:off x="10928256" y="3757690"/>
              <a:ext cx="388106" cy="1004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" descr="http://image.shutterstock.com/display_pic_with_logo/598477/598477,1306930271,1/stock-photo-toilet-bathroom-male-female-pregnant-handicap-public-sign-symbol-icon-pictogram-78376966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65" r="61546" b="68003"/>
            <a:stretch/>
          </p:blipFill>
          <p:spPr bwMode="auto">
            <a:xfrm>
              <a:off x="8414753" y="3757690"/>
              <a:ext cx="480512" cy="1004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2" descr="http://image.shutterstock.com/display_pic_with_logo/598477/598477,1306930271,1/stock-photo-toilet-bathroom-male-female-pregnant-handicap-public-sign-symbol-icon-pictogram-78376966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65" r="61546" b="68003"/>
            <a:stretch/>
          </p:blipFill>
          <p:spPr bwMode="auto">
            <a:xfrm>
              <a:off x="9904373" y="3757690"/>
              <a:ext cx="480512" cy="1004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2" name="Picture 6" descr="http://icons.iconarchive.com/icons/custom-icon-design/mono-general-4/512/filter-ico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5693" y="4916425"/>
            <a:ext cx="615696" cy="615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20"/>
          <p:cNvGrpSpPr/>
          <p:nvPr/>
        </p:nvGrpSpPr>
        <p:grpSpPr>
          <a:xfrm>
            <a:off x="6447386" y="5746253"/>
            <a:ext cx="4764561" cy="1004365"/>
            <a:chOff x="6447386" y="5746253"/>
            <a:chExt cx="4764561" cy="1004365"/>
          </a:xfrm>
        </p:grpSpPr>
        <p:pic>
          <p:nvPicPr>
            <p:cNvPr id="36" name="Picture 2" descr="http://image.shutterstock.com/display_pic_with_logo/598477/598477,1306930271,1/stock-photo-toilet-bathroom-male-female-pregnant-handicap-public-sign-symbol-icon-pictogram-78376966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5" r="81531" b="68003"/>
            <a:stretch/>
          </p:blipFill>
          <p:spPr bwMode="auto">
            <a:xfrm>
              <a:off x="6447386" y="5746253"/>
              <a:ext cx="388106" cy="1004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" descr="http://image.shutterstock.com/display_pic_with_logo/598477/598477,1306930271,1/stock-photo-toilet-bathroom-male-female-pregnant-handicap-public-sign-symbol-icon-pictogram-78376966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5" r="81531" b="68003"/>
            <a:stretch/>
          </p:blipFill>
          <p:spPr bwMode="auto">
            <a:xfrm>
              <a:off x="6913124" y="5746253"/>
              <a:ext cx="388106" cy="1004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2" descr="http://image.shutterstock.com/display_pic_with_logo/598477/598477,1306930271,1/stock-photo-toilet-bathroom-male-female-pregnant-handicap-public-sign-symbol-icon-pictogram-78376966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5" r="81531" b="68003"/>
            <a:stretch/>
          </p:blipFill>
          <p:spPr bwMode="auto">
            <a:xfrm>
              <a:off x="7378862" y="5746253"/>
              <a:ext cx="388106" cy="1004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2" descr="http://image.shutterstock.com/display_pic_with_logo/598477/598477,1306930271,1/stock-photo-toilet-bathroom-male-female-pregnant-handicap-public-sign-symbol-icon-pictogram-78376966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5" r="81531" b="68003"/>
            <a:stretch/>
          </p:blipFill>
          <p:spPr bwMode="auto">
            <a:xfrm>
              <a:off x="7844600" y="5746253"/>
              <a:ext cx="388106" cy="1004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2" descr="http://image.shutterstock.com/display_pic_with_logo/598477/598477,1306930271,1/stock-photo-toilet-bathroom-male-female-pregnant-handicap-public-sign-symbol-icon-pictogram-78376966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5" r="81531" b="68003"/>
            <a:stretch/>
          </p:blipFill>
          <p:spPr bwMode="auto">
            <a:xfrm>
              <a:off x="10358102" y="5746253"/>
              <a:ext cx="388106" cy="1004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2" descr="http://image.shutterstock.com/display_pic_with_logo/598477/598477,1306930271,1/stock-photo-toilet-bathroom-male-female-pregnant-handicap-public-sign-symbol-icon-pictogram-78376966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5" r="81531" b="68003"/>
            <a:stretch/>
          </p:blipFill>
          <p:spPr bwMode="auto">
            <a:xfrm>
              <a:off x="8868482" y="5746253"/>
              <a:ext cx="388106" cy="1004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2" descr="http://image.shutterstock.com/display_pic_with_logo/598477/598477,1306930271,1/stock-photo-toilet-bathroom-male-female-pregnant-handicap-public-sign-symbol-icon-pictogram-78376966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5" r="81531" b="68003"/>
            <a:stretch/>
          </p:blipFill>
          <p:spPr bwMode="auto">
            <a:xfrm>
              <a:off x="9334220" y="5746253"/>
              <a:ext cx="388106" cy="1004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2" descr="http://image.shutterstock.com/display_pic_with_logo/598477/598477,1306930271,1/stock-photo-toilet-bathroom-male-female-pregnant-handicap-public-sign-symbol-icon-pictogram-78376966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5" r="81531" b="68003"/>
            <a:stretch/>
          </p:blipFill>
          <p:spPr bwMode="auto">
            <a:xfrm>
              <a:off x="10823841" y="5746253"/>
              <a:ext cx="388106" cy="1004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64C64-C5CF-4390-99AE-EA261CE5B34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687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Depends on the query: some filters </a:t>
            </a:r>
            <a:br>
              <a:rPr lang="en-US" dirty="0" smtClean="0"/>
            </a:br>
            <a:r>
              <a:rPr lang="en-US" dirty="0" smtClean="0"/>
              <a:t>have Low yield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798704" y="2330846"/>
            <a:ext cx="4764561" cy="1004365"/>
            <a:chOff x="7005918" y="2626341"/>
            <a:chExt cx="4764561" cy="1004365"/>
          </a:xfrm>
        </p:grpSpPr>
        <p:pic>
          <p:nvPicPr>
            <p:cNvPr id="6" name="Picture 2" descr="http://image.shutterstock.com/display_pic_with_logo/598477/598477,1306930271,1/stock-photo-toilet-bathroom-male-female-pregnant-handicap-public-sign-symbol-icon-pictogram-78376966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5" r="81531" b="68003"/>
            <a:stretch/>
          </p:blipFill>
          <p:spPr bwMode="auto">
            <a:xfrm>
              <a:off x="7005918" y="2626341"/>
              <a:ext cx="388106" cy="1004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http://image.shutterstock.com/display_pic_with_logo/598477/598477,1306930271,1/stock-photo-toilet-bathroom-male-female-pregnant-handicap-public-sign-symbol-icon-pictogram-78376966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5" r="81531" b="68003"/>
            <a:stretch/>
          </p:blipFill>
          <p:spPr bwMode="auto">
            <a:xfrm>
              <a:off x="7471656" y="2626341"/>
              <a:ext cx="388106" cy="1004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http://image.shutterstock.com/display_pic_with_logo/598477/598477,1306930271,1/stock-photo-toilet-bathroom-male-female-pregnant-handicap-public-sign-symbol-icon-pictogram-78376966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5" r="81531" b="68003"/>
            <a:stretch/>
          </p:blipFill>
          <p:spPr bwMode="auto">
            <a:xfrm>
              <a:off x="7937394" y="2626341"/>
              <a:ext cx="388106" cy="1004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http://image.shutterstock.com/display_pic_with_logo/598477/598477,1306930271,1/stock-photo-toilet-bathroom-male-female-pregnant-handicap-public-sign-symbol-icon-pictogram-78376966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5" r="81531" b="68003"/>
            <a:stretch/>
          </p:blipFill>
          <p:spPr bwMode="auto">
            <a:xfrm>
              <a:off x="8403132" y="2626341"/>
              <a:ext cx="388106" cy="1004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http://image.shutterstock.com/display_pic_with_logo/598477/598477,1306930271,1/stock-photo-toilet-bathroom-male-female-pregnant-handicap-public-sign-symbol-icon-pictogram-78376966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5" r="81531" b="68003"/>
            <a:stretch/>
          </p:blipFill>
          <p:spPr bwMode="auto">
            <a:xfrm>
              <a:off x="10916634" y="2626341"/>
              <a:ext cx="388106" cy="1004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http://image.shutterstock.com/display_pic_with_logo/598477/598477,1306930271,1/stock-photo-toilet-bathroom-male-female-pregnant-handicap-public-sign-symbol-icon-pictogram-78376966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5" r="81531" b="68003"/>
            <a:stretch/>
          </p:blipFill>
          <p:spPr bwMode="auto">
            <a:xfrm>
              <a:off x="9427014" y="2626341"/>
              <a:ext cx="388106" cy="1004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http://image.shutterstock.com/display_pic_with_logo/598477/598477,1306930271,1/stock-photo-toilet-bathroom-male-female-pregnant-handicap-public-sign-symbol-icon-pictogram-78376966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5" r="81531" b="68003"/>
            <a:stretch/>
          </p:blipFill>
          <p:spPr bwMode="auto">
            <a:xfrm>
              <a:off x="9892752" y="2626341"/>
              <a:ext cx="388106" cy="1004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http://image.shutterstock.com/display_pic_with_logo/598477/598477,1306930271,1/stock-photo-toilet-bathroom-male-female-pregnant-handicap-public-sign-symbol-icon-pictogram-78376966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5" r="81531" b="68003"/>
            <a:stretch/>
          </p:blipFill>
          <p:spPr bwMode="auto">
            <a:xfrm>
              <a:off x="11382373" y="2626341"/>
              <a:ext cx="388106" cy="1004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http://image.shutterstock.com/display_pic_with_logo/598477/598477,1306930271,1/stock-photo-toilet-bathroom-male-female-pregnant-handicap-public-sign-symbol-icon-pictogram-78376966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65" r="61546" b="68003"/>
            <a:stretch/>
          </p:blipFill>
          <p:spPr bwMode="auto">
            <a:xfrm>
              <a:off x="8868870" y="2626341"/>
              <a:ext cx="480512" cy="1004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http://image.shutterstock.com/display_pic_with_logo/598477/598477,1306930271,1/stock-photo-toilet-bathroom-male-female-pregnant-handicap-public-sign-symbol-icon-pictogram-78376966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65" r="61546" b="68003"/>
            <a:stretch/>
          </p:blipFill>
          <p:spPr bwMode="auto">
            <a:xfrm>
              <a:off x="10358490" y="2626341"/>
              <a:ext cx="480512" cy="1004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Picture 6" descr="http://icons.iconarchive.com/icons/custom-icon-design/mono-general-4/512/filter-ic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136" y="4263869"/>
            <a:ext cx="615696" cy="615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2195918" y="5408344"/>
            <a:ext cx="1970132" cy="1004365"/>
            <a:chOff x="2529601" y="5408344"/>
            <a:chExt cx="1970132" cy="1004365"/>
          </a:xfrm>
        </p:grpSpPr>
        <p:pic>
          <p:nvPicPr>
            <p:cNvPr id="17" name="Picture 2" descr="http://image.shutterstock.com/display_pic_with_logo/598477/598477,1306930271,1/stock-photo-toilet-bathroom-male-female-pregnant-handicap-public-sign-symbol-icon-pictogram-78376966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65" r="61546" b="68003"/>
            <a:stretch/>
          </p:blipFill>
          <p:spPr bwMode="auto">
            <a:xfrm>
              <a:off x="2529601" y="5408344"/>
              <a:ext cx="480512" cy="1004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http://image.shutterstock.com/display_pic_with_logo/598477/598477,1306930271,1/stock-photo-toilet-bathroom-male-female-pregnant-handicap-public-sign-symbol-icon-pictogram-78376966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65" r="61546" b="68003"/>
            <a:stretch/>
          </p:blipFill>
          <p:spPr bwMode="auto">
            <a:xfrm>
              <a:off x="4019221" y="5408344"/>
              <a:ext cx="480512" cy="1004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6170937" y="1944108"/>
            <a:ext cx="5692606" cy="1777840"/>
            <a:chOff x="6170937" y="1944108"/>
            <a:chExt cx="5692606" cy="1777840"/>
          </a:xfrm>
        </p:grpSpPr>
        <p:grpSp>
          <p:nvGrpSpPr>
            <p:cNvPr id="50" name="Group 49"/>
            <p:cNvGrpSpPr/>
            <p:nvPr/>
          </p:nvGrpSpPr>
          <p:grpSpPr>
            <a:xfrm>
              <a:off x="6170937" y="1944108"/>
              <a:ext cx="5692606" cy="444460"/>
              <a:chOff x="695146" y="9662160"/>
              <a:chExt cx="14398463" cy="1004365"/>
            </a:xfrm>
          </p:grpSpPr>
          <p:pic>
            <p:nvPicPr>
              <p:cNvPr id="20" name="Picture 2" descr="http://image.shutterstock.com/display_pic_with_logo/598477/598477,1306930271,1/stock-photo-toilet-bathroom-male-female-pregnant-handicap-public-sign-symbol-icon-pictogram-78376966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5" r="81531" b="68003"/>
              <a:stretch/>
            </p:blipFill>
            <p:spPr bwMode="auto">
              <a:xfrm>
                <a:off x="695146" y="9662160"/>
                <a:ext cx="388106" cy="1004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2" descr="http://image.shutterstock.com/display_pic_with_logo/598477/598477,1306930271,1/stock-photo-toilet-bathroom-male-female-pregnant-handicap-public-sign-symbol-icon-pictogram-78376966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5" r="81531" b="68003"/>
              <a:stretch/>
            </p:blipFill>
            <p:spPr bwMode="auto">
              <a:xfrm>
                <a:off x="1160884" y="9662160"/>
                <a:ext cx="388106" cy="1004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2" descr="http://image.shutterstock.com/display_pic_with_logo/598477/598477,1306930271,1/stock-photo-toilet-bathroom-male-female-pregnant-handicap-public-sign-symbol-icon-pictogram-78376966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5" r="81531" b="68003"/>
              <a:stretch/>
            </p:blipFill>
            <p:spPr bwMode="auto">
              <a:xfrm>
                <a:off x="1626622" y="9662160"/>
                <a:ext cx="388106" cy="1004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2" descr="http://image.shutterstock.com/display_pic_with_logo/598477/598477,1306930271,1/stock-photo-toilet-bathroom-male-female-pregnant-handicap-public-sign-symbol-icon-pictogram-78376966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5" r="81531" b="68003"/>
              <a:stretch/>
            </p:blipFill>
            <p:spPr bwMode="auto">
              <a:xfrm>
                <a:off x="2092360" y="9662160"/>
                <a:ext cx="388106" cy="1004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2" descr="http://image.shutterstock.com/display_pic_with_logo/598477/598477,1306930271,1/stock-photo-toilet-bathroom-male-female-pregnant-handicap-public-sign-symbol-icon-pictogram-78376966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5" r="81531" b="68003"/>
              <a:stretch/>
            </p:blipFill>
            <p:spPr bwMode="auto">
              <a:xfrm>
                <a:off x="4605862" y="9662160"/>
                <a:ext cx="388106" cy="1004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2" descr="http://image.shutterstock.com/display_pic_with_logo/598477/598477,1306930271,1/stock-photo-toilet-bathroom-male-female-pregnant-handicap-public-sign-symbol-icon-pictogram-78376966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5" r="81531" b="68003"/>
              <a:stretch/>
            </p:blipFill>
            <p:spPr bwMode="auto">
              <a:xfrm>
                <a:off x="3116242" y="9662160"/>
                <a:ext cx="388106" cy="1004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2" descr="http://image.shutterstock.com/display_pic_with_logo/598477/598477,1306930271,1/stock-photo-toilet-bathroom-male-female-pregnant-handicap-public-sign-symbol-icon-pictogram-78376966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5" r="81531" b="68003"/>
              <a:stretch/>
            </p:blipFill>
            <p:spPr bwMode="auto">
              <a:xfrm>
                <a:off x="3581980" y="9662160"/>
                <a:ext cx="388106" cy="1004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2" descr="http://image.shutterstock.com/display_pic_with_logo/598477/598477,1306930271,1/stock-photo-toilet-bathroom-male-female-pregnant-handicap-public-sign-symbol-icon-pictogram-78376966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5" r="81531" b="68003"/>
              <a:stretch/>
            </p:blipFill>
            <p:spPr bwMode="auto">
              <a:xfrm>
                <a:off x="5071601" y="9662160"/>
                <a:ext cx="388106" cy="1004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2" descr="http://image.shutterstock.com/display_pic_with_logo/598477/598477,1306930271,1/stock-photo-toilet-bathroom-male-female-pregnant-handicap-public-sign-symbol-icon-pictogram-78376966.jp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65" r="61546" b="68003"/>
              <a:stretch/>
            </p:blipFill>
            <p:spPr bwMode="auto">
              <a:xfrm>
                <a:off x="2558098" y="9662160"/>
                <a:ext cx="480512" cy="1004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2" descr="http://image.shutterstock.com/display_pic_with_logo/598477/598477,1306930271,1/stock-photo-toilet-bathroom-male-female-pregnant-handicap-public-sign-symbol-icon-pictogram-78376966.jp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65" r="61546" b="68003"/>
              <a:stretch/>
            </p:blipFill>
            <p:spPr bwMode="auto">
              <a:xfrm>
                <a:off x="4047718" y="9662160"/>
                <a:ext cx="480512" cy="1004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Picture 2" descr="http://image.shutterstock.com/display_pic_with_logo/598477/598477,1306930271,1/stock-photo-toilet-bathroom-male-female-pregnant-handicap-public-sign-symbol-icon-pictogram-78376966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5" r="81531" b="68003"/>
              <a:stretch/>
            </p:blipFill>
            <p:spPr bwMode="auto">
              <a:xfrm>
                <a:off x="5507377" y="9662160"/>
                <a:ext cx="388106" cy="1004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Picture 2" descr="http://image.shutterstock.com/display_pic_with_logo/598477/598477,1306930271,1/stock-photo-toilet-bathroom-male-female-pregnant-handicap-public-sign-symbol-icon-pictogram-78376966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5" r="81531" b="68003"/>
              <a:stretch/>
            </p:blipFill>
            <p:spPr bwMode="auto">
              <a:xfrm>
                <a:off x="5973115" y="9662160"/>
                <a:ext cx="388106" cy="1004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" name="Picture 2" descr="http://image.shutterstock.com/display_pic_with_logo/598477/598477,1306930271,1/stock-photo-toilet-bathroom-male-female-pregnant-handicap-public-sign-symbol-icon-pictogram-78376966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5" r="81531" b="68003"/>
              <a:stretch/>
            </p:blipFill>
            <p:spPr bwMode="auto">
              <a:xfrm>
                <a:off x="6438853" y="9662160"/>
                <a:ext cx="388106" cy="1004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2" descr="http://image.shutterstock.com/display_pic_with_logo/598477/598477,1306930271,1/stock-photo-toilet-bathroom-male-female-pregnant-handicap-public-sign-symbol-icon-pictogram-78376966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5" r="81531" b="68003"/>
              <a:stretch/>
            </p:blipFill>
            <p:spPr bwMode="auto">
              <a:xfrm>
                <a:off x="6904591" y="9662160"/>
                <a:ext cx="388106" cy="1004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" name="Picture 2" descr="http://image.shutterstock.com/display_pic_with_logo/598477/598477,1306930271,1/stock-photo-toilet-bathroom-male-female-pregnant-handicap-public-sign-symbol-icon-pictogram-78376966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5" r="81531" b="68003"/>
              <a:stretch/>
            </p:blipFill>
            <p:spPr bwMode="auto">
              <a:xfrm>
                <a:off x="9418093" y="9662160"/>
                <a:ext cx="388106" cy="1004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" name="Picture 2" descr="http://image.shutterstock.com/display_pic_with_logo/598477/598477,1306930271,1/stock-photo-toilet-bathroom-male-female-pregnant-handicap-public-sign-symbol-icon-pictogram-78376966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5" r="81531" b="68003"/>
              <a:stretch/>
            </p:blipFill>
            <p:spPr bwMode="auto">
              <a:xfrm>
                <a:off x="7928473" y="9662160"/>
                <a:ext cx="388106" cy="1004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" name="Picture 2" descr="http://image.shutterstock.com/display_pic_with_logo/598477/598477,1306930271,1/stock-photo-toilet-bathroom-male-female-pregnant-handicap-public-sign-symbol-icon-pictogram-78376966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5" r="81531" b="68003"/>
              <a:stretch/>
            </p:blipFill>
            <p:spPr bwMode="auto">
              <a:xfrm>
                <a:off x="8394211" y="9662160"/>
                <a:ext cx="388106" cy="1004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2" descr="http://image.shutterstock.com/display_pic_with_logo/598477/598477,1306930271,1/stock-photo-toilet-bathroom-male-female-pregnant-handicap-public-sign-symbol-icon-pictogram-78376966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5" r="81531" b="68003"/>
              <a:stretch/>
            </p:blipFill>
            <p:spPr bwMode="auto">
              <a:xfrm>
                <a:off x="9883832" y="9662160"/>
                <a:ext cx="388106" cy="1004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2" descr="http://image.shutterstock.com/display_pic_with_logo/598477/598477,1306930271,1/stock-photo-toilet-bathroom-male-female-pregnant-handicap-public-sign-symbol-icon-pictogram-78376966.jp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65" r="61546" b="68003"/>
              <a:stretch/>
            </p:blipFill>
            <p:spPr bwMode="auto">
              <a:xfrm>
                <a:off x="7370329" y="9662160"/>
                <a:ext cx="480512" cy="1004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2" descr="http://image.shutterstock.com/display_pic_with_logo/598477/598477,1306930271,1/stock-photo-toilet-bathroom-male-female-pregnant-handicap-public-sign-symbol-icon-pictogram-78376966.jp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65" r="61546" b="68003"/>
              <a:stretch/>
            </p:blipFill>
            <p:spPr bwMode="auto">
              <a:xfrm>
                <a:off x="8859949" y="9662160"/>
                <a:ext cx="480512" cy="1004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" name="Picture 2" descr="http://image.shutterstock.com/display_pic_with_logo/598477/598477,1306930271,1/stock-photo-toilet-bathroom-male-female-pregnant-handicap-public-sign-symbol-icon-pictogram-78376966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5" r="81531" b="68003"/>
              <a:stretch/>
            </p:blipFill>
            <p:spPr bwMode="auto">
              <a:xfrm>
                <a:off x="10329048" y="9662160"/>
                <a:ext cx="388106" cy="1004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" name="Picture 2" descr="http://image.shutterstock.com/display_pic_with_logo/598477/598477,1306930271,1/stock-photo-toilet-bathroom-male-female-pregnant-handicap-public-sign-symbol-icon-pictogram-78376966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5" r="81531" b="68003"/>
              <a:stretch/>
            </p:blipFill>
            <p:spPr bwMode="auto">
              <a:xfrm>
                <a:off x="10794786" y="9662160"/>
                <a:ext cx="388106" cy="1004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" name="Picture 2" descr="http://image.shutterstock.com/display_pic_with_logo/598477/598477,1306930271,1/stock-photo-toilet-bathroom-male-female-pregnant-handicap-public-sign-symbol-icon-pictogram-78376966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5" r="81531" b="68003"/>
              <a:stretch/>
            </p:blipFill>
            <p:spPr bwMode="auto">
              <a:xfrm>
                <a:off x="11260524" y="9662160"/>
                <a:ext cx="388106" cy="1004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" name="Picture 2" descr="http://image.shutterstock.com/display_pic_with_logo/598477/598477,1306930271,1/stock-photo-toilet-bathroom-male-female-pregnant-handicap-public-sign-symbol-icon-pictogram-78376966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5" r="81531" b="68003"/>
              <a:stretch/>
            </p:blipFill>
            <p:spPr bwMode="auto">
              <a:xfrm>
                <a:off x="11726262" y="9662160"/>
                <a:ext cx="388106" cy="1004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2" descr="http://image.shutterstock.com/display_pic_with_logo/598477/598477,1306930271,1/stock-photo-toilet-bathroom-male-female-pregnant-handicap-public-sign-symbol-icon-pictogram-78376966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5" r="81531" b="68003"/>
              <a:stretch/>
            </p:blipFill>
            <p:spPr bwMode="auto">
              <a:xfrm>
                <a:off x="14239764" y="9662160"/>
                <a:ext cx="388106" cy="1004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" name="Picture 2" descr="http://image.shutterstock.com/display_pic_with_logo/598477/598477,1306930271,1/stock-photo-toilet-bathroom-male-female-pregnant-handicap-public-sign-symbol-icon-pictogram-78376966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5" r="81531" b="68003"/>
              <a:stretch/>
            </p:blipFill>
            <p:spPr bwMode="auto">
              <a:xfrm>
                <a:off x="12750144" y="9662160"/>
                <a:ext cx="388106" cy="1004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" name="Picture 2" descr="http://image.shutterstock.com/display_pic_with_logo/598477/598477,1306930271,1/stock-photo-toilet-bathroom-male-female-pregnant-handicap-public-sign-symbol-icon-pictogram-78376966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5" r="81531" b="68003"/>
              <a:stretch/>
            </p:blipFill>
            <p:spPr bwMode="auto">
              <a:xfrm>
                <a:off x="13215882" y="9662160"/>
                <a:ext cx="388106" cy="1004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" name="Picture 2" descr="http://image.shutterstock.com/display_pic_with_logo/598477/598477,1306930271,1/stock-photo-toilet-bathroom-male-female-pregnant-handicap-public-sign-symbol-icon-pictogram-78376966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5" r="81531" b="68003"/>
              <a:stretch/>
            </p:blipFill>
            <p:spPr bwMode="auto">
              <a:xfrm>
                <a:off x="14705503" y="9662160"/>
                <a:ext cx="388106" cy="1004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" name="Picture 2" descr="http://image.shutterstock.com/display_pic_with_logo/598477/598477,1306930271,1/stock-photo-toilet-bathroom-male-female-pregnant-handicap-public-sign-symbol-icon-pictogram-78376966.jp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65" r="61546" b="68003"/>
              <a:stretch/>
            </p:blipFill>
            <p:spPr bwMode="auto">
              <a:xfrm>
                <a:off x="12192000" y="9662160"/>
                <a:ext cx="480512" cy="1004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" name="Picture 2" descr="http://image.shutterstock.com/display_pic_with_logo/598477/598477,1306930271,1/stock-photo-toilet-bathroom-male-female-pregnant-handicap-public-sign-symbol-icon-pictogram-78376966.jp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65" r="61546" b="68003"/>
              <a:stretch/>
            </p:blipFill>
            <p:spPr bwMode="auto">
              <a:xfrm>
                <a:off x="13681620" y="9662160"/>
                <a:ext cx="480512" cy="1004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1" name="Group 50"/>
            <p:cNvGrpSpPr/>
            <p:nvPr/>
          </p:nvGrpSpPr>
          <p:grpSpPr>
            <a:xfrm>
              <a:off x="6170937" y="2388568"/>
              <a:ext cx="5692606" cy="444460"/>
              <a:chOff x="695146" y="9662160"/>
              <a:chExt cx="14398463" cy="1004365"/>
            </a:xfrm>
          </p:grpSpPr>
          <p:pic>
            <p:nvPicPr>
              <p:cNvPr id="52" name="Picture 2" descr="http://image.shutterstock.com/display_pic_with_logo/598477/598477,1306930271,1/stock-photo-toilet-bathroom-male-female-pregnant-handicap-public-sign-symbol-icon-pictogram-78376966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5" r="81531" b="68003"/>
              <a:stretch/>
            </p:blipFill>
            <p:spPr bwMode="auto">
              <a:xfrm>
                <a:off x="695146" y="9662160"/>
                <a:ext cx="388106" cy="1004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" name="Picture 2" descr="http://image.shutterstock.com/display_pic_with_logo/598477/598477,1306930271,1/stock-photo-toilet-bathroom-male-female-pregnant-handicap-public-sign-symbol-icon-pictogram-78376966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5" r="81531" b="68003"/>
              <a:stretch/>
            </p:blipFill>
            <p:spPr bwMode="auto">
              <a:xfrm>
                <a:off x="1160884" y="9662160"/>
                <a:ext cx="388106" cy="1004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" name="Picture 2" descr="http://image.shutterstock.com/display_pic_with_logo/598477/598477,1306930271,1/stock-photo-toilet-bathroom-male-female-pregnant-handicap-public-sign-symbol-icon-pictogram-78376966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5" r="81531" b="68003"/>
              <a:stretch/>
            </p:blipFill>
            <p:spPr bwMode="auto">
              <a:xfrm>
                <a:off x="1626622" y="9662160"/>
                <a:ext cx="388106" cy="1004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" name="Picture 2" descr="http://image.shutterstock.com/display_pic_with_logo/598477/598477,1306930271,1/stock-photo-toilet-bathroom-male-female-pregnant-handicap-public-sign-symbol-icon-pictogram-78376966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5" r="81531" b="68003"/>
              <a:stretch/>
            </p:blipFill>
            <p:spPr bwMode="auto">
              <a:xfrm>
                <a:off x="2092360" y="9662160"/>
                <a:ext cx="388106" cy="1004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" name="Picture 2" descr="http://image.shutterstock.com/display_pic_with_logo/598477/598477,1306930271,1/stock-photo-toilet-bathroom-male-female-pregnant-handicap-public-sign-symbol-icon-pictogram-78376966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5" r="81531" b="68003"/>
              <a:stretch/>
            </p:blipFill>
            <p:spPr bwMode="auto">
              <a:xfrm>
                <a:off x="4605862" y="9662160"/>
                <a:ext cx="388106" cy="1004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" name="Picture 2" descr="http://image.shutterstock.com/display_pic_with_logo/598477/598477,1306930271,1/stock-photo-toilet-bathroom-male-female-pregnant-handicap-public-sign-symbol-icon-pictogram-78376966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5" r="81531" b="68003"/>
              <a:stretch/>
            </p:blipFill>
            <p:spPr bwMode="auto">
              <a:xfrm>
                <a:off x="3116242" y="9662160"/>
                <a:ext cx="388106" cy="1004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" name="Picture 2" descr="http://image.shutterstock.com/display_pic_with_logo/598477/598477,1306930271,1/stock-photo-toilet-bathroom-male-female-pregnant-handicap-public-sign-symbol-icon-pictogram-78376966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5" r="81531" b="68003"/>
              <a:stretch/>
            </p:blipFill>
            <p:spPr bwMode="auto">
              <a:xfrm>
                <a:off x="3581980" y="9662160"/>
                <a:ext cx="388106" cy="1004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" name="Picture 2" descr="http://image.shutterstock.com/display_pic_with_logo/598477/598477,1306930271,1/stock-photo-toilet-bathroom-male-female-pregnant-handicap-public-sign-symbol-icon-pictogram-78376966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5" r="81531" b="68003"/>
              <a:stretch/>
            </p:blipFill>
            <p:spPr bwMode="auto">
              <a:xfrm>
                <a:off x="5071601" y="9662160"/>
                <a:ext cx="388106" cy="1004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" name="Picture 2" descr="http://image.shutterstock.com/display_pic_with_logo/598477/598477,1306930271,1/stock-photo-toilet-bathroom-male-female-pregnant-handicap-public-sign-symbol-icon-pictogram-78376966.jp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65" r="61546" b="68003"/>
              <a:stretch/>
            </p:blipFill>
            <p:spPr bwMode="auto">
              <a:xfrm>
                <a:off x="2558098" y="9662160"/>
                <a:ext cx="480512" cy="1004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" name="Picture 2" descr="http://image.shutterstock.com/display_pic_with_logo/598477/598477,1306930271,1/stock-photo-toilet-bathroom-male-female-pregnant-handicap-public-sign-symbol-icon-pictogram-78376966.jp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65" r="61546" b="68003"/>
              <a:stretch/>
            </p:blipFill>
            <p:spPr bwMode="auto">
              <a:xfrm>
                <a:off x="4047718" y="9662160"/>
                <a:ext cx="480512" cy="1004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" name="Picture 2" descr="http://image.shutterstock.com/display_pic_with_logo/598477/598477,1306930271,1/stock-photo-toilet-bathroom-male-female-pregnant-handicap-public-sign-symbol-icon-pictogram-78376966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5" r="81531" b="68003"/>
              <a:stretch/>
            </p:blipFill>
            <p:spPr bwMode="auto">
              <a:xfrm>
                <a:off x="5507377" y="9662160"/>
                <a:ext cx="388106" cy="1004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" name="Picture 2" descr="http://image.shutterstock.com/display_pic_with_logo/598477/598477,1306930271,1/stock-photo-toilet-bathroom-male-female-pregnant-handicap-public-sign-symbol-icon-pictogram-78376966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5" r="81531" b="68003"/>
              <a:stretch/>
            </p:blipFill>
            <p:spPr bwMode="auto">
              <a:xfrm>
                <a:off x="5973115" y="9662160"/>
                <a:ext cx="388106" cy="1004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" name="Picture 2" descr="http://image.shutterstock.com/display_pic_with_logo/598477/598477,1306930271,1/stock-photo-toilet-bathroom-male-female-pregnant-handicap-public-sign-symbol-icon-pictogram-78376966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5" r="81531" b="68003"/>
              <a:stretch/>
            </p:blipFill>
            <p:spPr bwMode="auto">
              <a:xfrm>
                <a:off x="6438853" y="9662160"/>
                <a:ext cx="388106" cy="1004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" name="Picture 2" descr="http://image.shutterstock.com/display_pic_with_logo/598477/598477,1306930271,1/stock-photo-toilet-bathroom-male-female-pregnant-handicap-public-sign-symbol-icon-pictogram-78376966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5" r="81531" b="68003"/>
              <a:stretch/>
            </p:blipFill>
            <p:spPr bwMode="auto">
              <a:xfrm>
                <a:off x="6904591" y="9662160"/>
                <a:ext cx="388106" cy="1004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" name="Picture 2" descr="http://image.shutterstock.com/display_pic_with_logo/598477/598477,1306930271,1/stock-photo-toilet-bathroom-male-female-pregnant-handicap-public-sign-symbol-icon-pictogram-78376966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5" r="81531" b="68003"/>
              <a:stretch/>
            </p:blipFill>
            <p:spPr bwMode="auto">
              <a:xfrm>
                <a:off x="9418093" y="9662160"/>
                <a:ext cx="388106" cy="1004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" name="Picture 2" descr="http://image.shutterstock.com/display_pic_with_logo/598477/598477,1306930271,1/stock-photo-toilet-bathroom-male-female-pregnant-handicap-public-sign-symbol-icon-pictogram-78376966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5" r="81531" b="68003"/>
              <a:stretch/>
            </p:blipFill>
            <p:spPr bwMode="auto">
              <a:xfrm>
                <a:off x="7928473" y="9662160"/>
                <a:ext cx="388106" cy="1004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" name="Picture 2" descr="http://image.shutterstock.com/display_pic_with_logo/598477/598477,1306930271,1/stock-photo-toilet-bathroom-male-female-pregnant-handicap-public-sign-symbol-icon-pictogram-78376966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5" r="81531" b="68003"/>
              <a:stretch/>
            </p:blipFill>
            <p:spPr bwMode="auto">
              <a:xfrm>
                <a:off x="8394211" y="9662160"/>
                <a:ext cx="388106" cy="1004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" name="Picture 2" descr="http://image.shutterstock.com/display_pic_with_logo/598477/598477,1306930271,1/stock-photo-toilet-bathroom-male-female-pregnant-handicap-public-sign-symbol-icon-pictogram-78376966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5" r="81531" b="68003"/>
              <a:stretch/>
            </p:blipFill>
            <p:spPr bwMode="auto">
              <a:xfrm>
                <a:off x="9883832" y="9662160"/>
                <a:ext cx="388106" cy="1004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" name="Picture 2" descr="http://image.shutterstock.com/display_pic_with_logo/598477/598477,1306930271,1/stock-photo-toilet-bathroom-male-female-pregnant-handicap-public-sign-symbol-icon-pictogram-78376966.jp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65" r="61546" b="68003"/>
              <a:stretch/>
            </p:blipFill>
            <p:spPr bwMode="auto">
              <a:xfrm>
                <a:off x="7370329" y="9662160"/>
                <a:ext cx="480512" cy="1004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" name="Picture 2" descr="http://image.shutterstock.com/display_pic_with_logo/598477/598477,1306930271,1/stock-photo-toilet-bathroom-male-female-pregnant-handicap-public-sign-symbol-icon-pictogram-78376966.jp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65" r="61546" b="68003"/>
              <a:stretch/>
            </p:blipFill>
            <p:spPr bwMode="auto">
              <a:xfrm>
                <a:off x="8859949" y="9662160"/>
                <a:ext cx="480512" cy="1004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" name="Picture 2" descr="http://image.shutterstock.com/display_pic_with_logo/598477/598477,1306930271,1/stock-photo-toilet-bathroom-male-female-pregnant-handicap-public-sign-symbol-icon-pictogram-78376966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5" r="81531" b="68003"/>
              <a:stretch/>
            </p:blipFill>
            <p:spPr bwMode="auto">
              <a:xfrm>
                <a:off x="10329048" y="9662160"/>
                <a:ext cx="388106" cy="1004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" name="Picture 2" descr="http://image.shutterstock.com/display_pic_with_logo/598477/598477,1306930271,1/stock-photo-toilet-bathroom-male-female-pregnant-handicap-public-sign-symbol-icon-pictogram-78376966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5" r="81531" b="68003"/>
              <a:stretch/>
            </p:blipFill>
            <p:spPr bwMode="auto">
              <a:xfrm>
                <a:off x="10794786" y="9662160"/>
                <a:ext cx="388106" cy="1004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" name="Picture 2" descr="http://image.shutterstock.com/display_pic_with_logo/598477/598477,1306930271,1/stock-photo-toilet-bathroom-male-female-pregnant-handicap-public-sign-symbol-icon-pictogram-78376966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5" r="81531" b="68003"/>
              <a:stretch/>
            </p:blipFill>
            <p:spPr bwMode="auto">
              <a:xfrm>
                <a:off x="11260524" y="9662160"/>
                <a:ext cx="388106" cy="1004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" name="Picture 2" descr="http://image.shutterstock.com/display_pic_with_logo/598477/598477,1306930271,1/stock-photo-toilet-bathroom-male-female-pregnant-handicap-public-sign-symbol-icon-pictogram-78376966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5" r="81531" b="68003"/>
              <a:stretch/>
            </p:blipFill>
            <p:spPr bwMode="auto">
              <a:xfrm>
                <a:off x="11726262" y="9662160"/>
                <a:ext cx="388106" cy="1004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" name="Picture 2" descr="http://image.shutterstock.com/display_pic_with_logo/598477/598477,1306930271,1/stock-photo-toilet-bathroom-male-female-pregnant-handicap-public-sign-symbol-icon-pictogram-78376966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5" r="81531" b="68003"/>
              <a:stretch/>
            </p:blipFill>
            <p:spPr bwMode="auto">
              <a:xfrm>
                <a:off x="14239764" y="9662160"/>
                <a:ext cx="388106" cy="1004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" name="Picture 2" descr="http://image.shutterstock.com/display_pic_with_logo/598477/598477,1306930271,1/stock-photo-toilet-bathroom-male-female-pregnant-handicap-public-sign-symbol-icon-pictogram-78376966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5" r="81531" b="68003"/>
              <a:stretch/>
            </p:blipFill>
            <p:spPr bwMode="auto">
              <a:xfrm>
                <a:off x="12750144" y="9662160"/>
                <a:ext cx="388106" cy="1004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" name="Picture 2" descr="http://image.shutterstock.com/display_pic_with_logo/598477/598477,1306930271,1/stock-photo-toilet-bathroom-male-female-pregnant-handicap-public-sign-symbol-icon-pictogram-78376966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5" r="81531" b="68003"/>
              <a:stretch/>
            </p:blipFill>
            <p:spPr bwMode="auto">
              <a:xfrm>
                <a:off x="13215882" y="9662160"/>
                <a:ext cx="388106" cy="1004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" name="Picture 2" descr="http://image.shutterstock.com/display_pic_with_logo/598477/598477,1306930271,1/stock-photo-toilet-bathroom-male-female-pregnant-handicap-public-sign-symbol-icon-pictogram-78376966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5" r="81531" b="68003"/>
              <a:stretch/>
            </p:blipFill>
            <p:spPr bwMode="auto">
              <a:xfrm>
                <a:off x="14705503" y="9662160"/>
                <a:ext cx="388106" cy="1004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" name="Picture 2" descr="http://image.shutterstock.com/display_pic_with_logo/598477/598477,1306930271,1/stock-photo-toilet-bathroom-male-female-pregnant-handicap-public-sign-symbol-icon-pictogram-78376966.jp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65" r="61546" b="68003"/>
              <a:stretch/>
            </p:blipFill>
            <p:spPr bwMode="auto">
              <a:xfrm>
                <a:off x="12192000" y="9662160"/>
                <a:ext cx="480512" cy="1004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" name="Picture 2" descr="http://image.shutterstock.com/display_pic_with_logo/598477/598477,1306930271,1/stock-photo-toilet-bathroom-male-female-pregnant-handicap-public-sign-symbol-icon-pictogram-78376966.jp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65" r="61546" b="68003"/>
              <a:stretch/>
            </p:blipFill>
            <p:spPr bwMode="auto">
              <a:xfrm>
                <a:off x="13681620" y="9662160"/>
                <a:ext cx="480512" cy="1004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2" name="Group 81"/>
            <p:cNvGrpSpPr/>
            <p:nvPr/>
          </p:nvGrpSpPr>
          <p:grpSpPr>
            <a:xfrm>
              <a:off x="6170937" y="2833028"/>
              <a:ext cx="5692606" cy="444460"/>
              <a:chOff x="695146" y="9662160"/>
              <a:chExt cx="14398463" cy="1004365"/>
            </a:xfrm>
          </p:grpSpPr>
          <p:pic>
            <p:nvPicPr>
              <p:cNvPr id="83" name="Picture 2" descr="http://image.shutterstock.com/display_pic_with_logo/598477/598477,1306930271,1/stock-photo-toilet-bathroom-male-female-pregnant-handicap-public-sign-symbol-icon-pictogram-78376966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5" r="81531" b="68003"/>
              <a:stretch/>
            </p:blipFill>
            <p:spPr bwMode="auto">
              <a:xfrm>
                <a:off x="695146" y="9662160"/>
                <a:ext cx="388106" cy="1004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" name="Picture 2" descr="http://image.shutterstock.com/display_pic_with_logo/598477/598477,1306930271,1/stock-photo-toilet-bathroom-male-female-pregnant-handicap-public-sign-symbol-icon-pictogram-78376966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5" r="81531" b="68003"/>
              <a:stretch/>
            </p:blipFill>
            <p:spPr bwMode="auto">
              <a:xfrm>
                <a:off x="1160884" y="9662160"/>
                <a:ext cx="388106" cy="1004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" name="Picture 2" descr="http://image.shutterstock.com/display_pic_with_logo/598477/598477,1306930271,1/stock-photo-toilet-bathroom-male-female-pregnant-handicap-public-sign-symbol-icon-pictogram-78376966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5" r="81531" b="68003"/>
              <a:stretch/>
            </p:blipFill>
            <p:spPr bwMode="auto">
              <a:xfrm>
                <a:off x="1626622" y="9662160"/>
                <a:ext cx="388106" cy="1004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" name="Picture 2" descr="http://image.shutterstock.com/display_pic_with_logo/598477/598477,1306930271,1/stock-photo-toilet-bathroom-male-female-pregnant-handicap-public-sign-symbol-icon-pictogram-78376966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5" r="81531" b="68003"/>
              <a:stretch/>
            </p:blipFill>
            <p:spPr bwMode="auto">
              <a:xfrm>
                <a:off x="2092360" y="9662160"/>
                <a:ext cx="388106" cy="1004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" name="Picture 2" descr="http://image.shutterstock.com/display_pic_with_logo/598477/598477,1306930271,1/stock-photo-toilet-bathroom-male-female-pregnant-handicap-public-sign-symbol-icon-pictogram-78376966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5" r="81531" b="68003"/>
              <a:stretch/>
            </p:blipFill>
            <p:spPr bwMode="auto">
              <a:xfrm>
                <a:off x="4605862" y="9662160"/>
                <a:ext cx="388106" cy="1004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" name="Picture 2" descr="http://image.shutterstock.com/display_pic_with_logo/598477/598477,1306930271,1/stock-photo-toilet-bathroom-male-female-pregnant-handicap-public-sign-symbol-icon-pictogram-78376966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5" r="81531" b="68003"/>
              <a:stretch/>
            </p:blipFill>
            <p:spPr bwMode="auto">
              <a:xfrm>
                <a:off x="3116242" y="9662160"/>
                <a:ext cx="388106" cy="1004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" name="Picture 2" descr="http://image.shutterstock.com/display_pic_with_logo/598477/598477,1306930271,1/stock-photo-toilet-bathroom-male-female-pregnant-handicap-public-sign-symbol-icon-pictogram-78376966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5" r="81531" b="68003"/>
              <a:stretch/>
            </p:blipFill>
            <p:spPr bwMode="auto">
              <a:xfrm>
                <a:off x="3581980" y="9662160"/>
                <a:ext cx="388106" cy="1004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0" name="Picture 2" descr="http://image.shutterstock.com/display_pic_with_logo/598477/598477,1306930271,1/stock-photo-toilet-bathroom-male-female-pregnant-handicap-public-sign-symbol-icon-pictogram-78376966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5" r="81531" b="68003"/>
              <a:stretch/>
            </p:blipFill>
            <p:spPr bwMode="auto">
              <a:xfrm>
                <a:off x="5071601" y="9662160"/>
                <a:ext cx="388106" cy="1004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" name="Picture 2" descr="http://image.shutterstock.com/display_pic_with_logo/598477/598477,1306930271,1/stock-photo-toilet-bathroom-male-female-pregnant-handicap-public-sign-symbol-icon-pictogram-78376966.jp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65" r="61546" b="68003"/>
              <a:stretch/>
            </p:blipFill>
            <p:spPr bwMode="auto">
              <a:xfrm>
                <a:off x="2558098" y="9662160"/>
                <a:ext cx="480512" cy="1004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" name="Picture 2" descr="http://image.shutterstock.com/display_pic_with_logo/598477/598477,1306930271,1/stock-photo-toilet-bathroom-male-female-pregnant-handicap-public-sign-symbol-icon-pictogram-78376966.jp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65" r="61546" b="68003"/>
              <a:stretch/>
            </p:blipFill>
            <p:spPr bwMode="auto">
              <a:xfrm>
                <a:off x="4047718" y="9662160"/>
                <a:ext cx="480512" cy="1004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" name="Picture 2" descr="http://image.shutterstock.com/display_pic_with_logo/598477/598477,1306930271,1/stock-photo-toilet-bathroom-male-female-pregnant-handicap-public-sign-symbol-icon-pictogram-78376966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5" r="81531" b="68003"/>
              <a:stretch/>
            </p:blipFill>
            <p:spPr bwMode="auto">
              <a:xfrm>
                <a:off x="5507377" y="9662160"/>
                <a:ext cx="388106" cy="1004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" name="Picture 2" descr="http://image.shutterstock.com/display_pic_with_logo/598477/598477,1306930271,1/stock-photo-toilet-bathroom-male-female-pregnant-handicap-public-sign-symbol-icon-pictogram-78376966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5" r="81531" b="68003"/>
              <a:stretch/>
            </p:blipFill>
            <p:spPr bwMode="auto">
              <a:xfrm>
                <a:off x="5973115" y="9662160"/>
                <a:ext cx="388106" cy="1004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" name="Picture 2" descr="http://image.shutterstock.com/display_pic_with_logo/598477/598477,1306930271,1/stock-photo-toilet-bathroom-male-female-pregnant-handicap-public-sign-symbol-icon-pictogram-78376966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5" r="81531" b="68003"/>
              <a:stretch/>
            </p:blipFill>
            <p:spPr bwMode="auto">
              <a:xfrm>
                <a:off x="6438853" y="9662160"/>
                <a:ext cx="388106" cy="1004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" name="Picture 2" descr="http://image.shutterstock.com/display_pic_with_logo/598477/598477,1306930271,1/stock-photo-toilet-bathroom-male-female-pregnant-handicap-public-sign-symbol-icon-pictogram-78376966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5" r="81531" b="68003"/>
              <a:stretch/>
            </p:blipFill>
            <p:spPr bwMode="auto">
              <a:xfrm>
                <a:off x="6904591" y="9662160"/>
                <a:ext cx="388106" cy="1004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" name="Picture 2" descr="http://image.shutterstock.com/display_pic_with_logo/598477/598477,1306930271,1/stock-photo-toilet-bathroom-male-female-pregnant-handicap-public-sign-symbol-icon-pictogram-78376966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5" r="81531" b="68003"/>
              <a:stretch/>
            </p:blipFill>
            <p:spPr bwMode="auto">
              <a:xfrm>
                <a:off x="9418093" y="9662160"/>
                <a:ext cx="388106" cy="1004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" name="Picture 2" descr="http://image.shutterstock.com/display_pic_with_logo/598477/598477,1306930271,1/stock-photo-toilet-bathroom-male-female-pregnant-handicap-public-sign-symbol-icon-pictogram-78376966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5" r="81531" b="68003"/>
              <a:stretch/>
            </p:blipFill>
            <p:spPr bwMode="auto">
              <a:xfrm>
                <a:off x="7928473" y="9662160"/>
                <a:ext cx="388106" cy="1004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" name="Picture 2" descr="http://image.shutterstock.com/display_pic_with_logo/598477/598477,1306930271,1/stock-photo-toilet-bathroom-male-female-pregnant-handicap-public-sign-symbol-icon-pictogram-78376966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5" r="81531" b="68003"/>
              <a:stretch/>
            </p:blipFill>
            <p:spPr bwMode="auto">
              <a:xfrm>
                <a:off x="8394211" y="9662160"/>
                <a:ext cx="388106" cy="1004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" name="Picture 2" descr="http://image.shutterstock.com/display_pic_with_logo/598477/598477,1306930271,1/stock-photo-toilet-bathroom-male-female-pregnant-handicap-public-sign-symbol-icon-pictogram-78376966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5" r="81531" b="68003"/>
              <a:stretch/>
            </p:blipFill>
            <p:spPr bwMode="auto">
              <a:xfrm>
                <a:off x="9883832" y="9662160"/>
                <a:ext cx="388106" cy="1004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1" name="Picture 2" descr="http://image.shutterstock.com/display_pic_with_logo/598477/598477,1306930271,1/stock-photo-toilet-bathroom-male-female-pregnant-handicap-public-sign-symbol-icon-pictogram-78376966.jp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65" r="61546" b="68003"/>
              <a:stretch/>
            </p:blipFill>
            <p:spPr bwMode="auto">
              <a:xfrm>
                <a:off x="7370329" y="9662160"/>
                <a:ext cx="480512" cy="1004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" name="Picture 2" descr="http://image.shutterstock.com/display_pic_with_logo/598477/598477,1306930271,1/stock-photo-toilet-bathroom-male-female-pregnant-handicap-public-sign-symbol-icon-pictogram-78376966.jp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65" r="61546" b="68003"/>
              <a:stretch/>
            </p:blipFill>
            <p:spPr bwMode="auto">
              <a:xfrm>
                <a:off x="8859949" y="9662160"/>
                <a:ext cx="480512" cy="1004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" name="Picture 2" descr="http://image.shutterstock.com/display_pic_with_logo/598477/598477,1306930271,1/stock-photo-toilet-bathroom-male-female-pregnant-handicap-public-sign-symbol-icon-pictogram-78376966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5" r="81531" b="68003"/>
              <a:stretch/>
            </p:blipFill>
            <p:spPr bwMode="auto">
              <a:xfrm>
                <a:off x="10329048" y="9662160"/>
                <a:ext cx="388106" cy="1004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" name="Picture 2" descr="http://image.shutterstock.com/display_pic_with_logo/598477/598477,1306930271,1/stock-photo-toilet-bathroom-male-female-pregnant-handicap-public-sign-symbol-icon-pictogram-78376966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5" r="81531" b="68003"/>
              <a:stretch/>
            </p:blipFill>
            <p:spPr bwMode="auto">
              <a:xfrm>
                <a:off x="10794786" y="9662160"/>
                <a:ext cx="388106" cy="1004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" name="Picture 2" descr="http://image.shutterstock.com/display_pic_with_logo/598477/598477,1306930271,1/stock-photo-toilet-bathroom-male-female-pregnant-handicap-public-sign-symbol-icon-pictogram-78376966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5" r="81531" b="68003"/>
              <a:stretch/>
            </p:blipFill>
            <p:spPr bwMode="auto">
              <a:xfrm>
                <a:off x="11260524" y="9662160"/>
                <a:ext cx="388106" cy="1004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" name="Picture 2" descr="http://image.shutterstock.com/display_pic_with_logo/598477/598477,1306930271,1/stock-photo-toilet-bathroom-male-female-pregnant-handicap-public-sign-symbol-icon-pictogram-78376966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5" r="81531" b="68003"/>
              <a:stretch/>
            </p:blipFill>
            <p:spPr bwMode="auto">
              <a:xfrm>
                <a:off x="11726262" y="9662160"/>
                <a:ext cx="388106" cy="1004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" name="Picture 2" descr="http://image.shutterstock.com/display_pic_with_logo/598477/598477,1306930271,1/stock-photo-toilet-bathroom-male-female-pregnant-handicap-public-sign-symbol-icon-pictogram-78376966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5" r="81531" b="68003"/>
              <a:stretch/>
            </p:blipFill>
            <p:spPr bwMode="auto">
              <a:xfrm>
                <a:off x="14239764" y="9662160"/>
                <a:ext cx="388106" cy="1004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" name="Picture 2" descr="http://image.shutterstock.com/display_pic_with_logo/598477/598477,1306930271,1/stock-photo-toilet-bathroom-male-female-pregnant-handicap-public-sign-symbol-icon-pictogram-78376966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5" r="81531" b="68003"/>
              <a:stretch/>
            </p:blipFill>
            <p:spPr bwMode="auto">
              <a:xfrm>
                <a:off x="12750144" y="9662160"/>
                <a:ext cx="388106" cy="1004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" name="Picture 2" descr="http://image.shutterstock.com/display_pic_with_logo/598477/598477,1306930271,1/stock-photo-toilet-bathroom-male-female-pregnant-handicap-public-sign-symbol-icon-pictogram-78376966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5" r="81531" b="68003"/>
              <a:stretch/>
            </p:blipFill>
            <p:spPr bwMode="auto">
              <a:xfrm>
                <a:off x="13215882" y="9662160"/>
                <a:ext cx="388106" cy="1004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" name="Picture 2" descr="http://image.shutterstock.com/display_pic_with_logo/598477/598477,1306930271,1/stock-photo-toilet-bathroom-male-female-pregnant-handicap-public-sign-symbol-icon-pictogram-78376966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5" r="81531" b="68003"/>
              <a:stretch/>
            </p:blipFill>
            <p:spPr bwMode="auto">
              <a:xfrm>
                <a:off x="14705503" y="9662160"/>
                <a:ext cx="388106" cy="1004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" name="Picture 2" descr="http://image.shutterstock.com/display_pic_with_logo/598477/598477,1306930271,1/stock-photo-toilet-bathroom-male-female-pregnant-handicap-public-sign-symbol-icon-pictogram-78376966.jp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65" r="61546" b="68003"/>
              <a:stretch/>
            </p:blipFill>
            <p:spPr bwMode="auto">
              <a:xfrm>
                <a:off x="12192000" y="9662160"/>
                <a:ext cx="480512" cy="1004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" name="Picture 2" descr="http://image.shutterstock.com/display_pic_with_logo/598477/598477,1306930271,1/stock-photo-toilet-bathroom-male-female-pregnant-handicap-public-sign-symbol-icon-pictogram-78376966.jp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65" r="61546" b="68003"/>
              <a:stretch/>
            </p:blipFill>
            <p:spPr bwMode="auto">
              <a:xfrm>
                <a:off x="13681620" y="9662160"/>
                <a:ext cx="480512" cy="1004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13" name="Group 112"/>
            <p:cNvGrpSpPr/>
            <p:nvPr/>
          </p:nvGrpSpPr>
          <p:grpSpPr>
            <a:xfrm>
              <a:off x="6170937" y="3277488"/>
              <a:ext cx="5692606" cy="444460"/>
              <a:chOff x="695146" y="9662160"/>
              <a:chExt cx="14398463" cy="1004365"/>
            </a:xfrm>
          </p:grpSpPr>
          <p:pic>
            <p:nvPicPr>
              <p:cNvPr id="114" name="Picture 2" descr="http://image.shutterstock.com/display_pic_with_logo/598477/598477,1306930271,1/stock-photo-toilet-bathroom-male-female-pregnant-handicap-public-sign-symbol-icon-pictogram-78376966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5" r="81531" b="68003"/>
              <a:stretch/>
            </p:blipFill>
            <p:spPr bwMode="auto">
              <a:xfrm>
                <a:off x="695146" y="9662160"/>
                <a:ext cx="388106" cy="1004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5" name="Picture 2" descr="http://image.shutterstock.com/display_pic_with_logo/598477/598477,1306930271,1/stock-photo-toilet-bathroom-male-female-pregnant-handicap-public-sign-symbol-icon-pictogram-78376966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5" r="81531" b="68003"/>
              <a:stretch/>
            </p:blipFill>
            <p:spPr bwMode="auto">
              <a:xfrm>
                <a:off x="1160884" y="9662160"/>
                <a:ext cx="388106" cy="1004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6" name="Picture 2" descr="http://image.shutterstock.com/display_pic_with_logo/598477/598477,1306930271,1/stock-photo-toilet-bathroom-male-female-pregnant-handicap-public-sign-symbol-icon-pictogram-78376966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5" r="81531" b="68003"/>
              <a:stretch/>
            </p:blipFill>
            <p:spPr bwMode="auto">
              <a:xfrm>
                <a:off x="1626622" y="9662160"/>
                <a:ext cx="388106" cy="1004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7" name="Picture 2" descr="http://image.shutterstock.com/display_pic_with_logo/598477/598477,1306930271,1/stock-photo-toilet-bathroom-male-female-pregnant-handicap-public-sign-symbol-icon-pictogram-78376966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5" r="81531" b="68003"/>
              <a:stretch/>
            </p:blipFill>
            <p:spPr bwMode="auto">
              <a:xfrm>
                <a:off x="2092360" y="9662160"/>
                <a:ext cx="388106" cy="1004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8" name="Picture 2" descr="http://image.shutterstock.com/display_pic_with_logo/598477/598477,1306930271,1/stock-photo-toilet-bathroom-male-female-pregnant-handicap-public-sign-symbol-icon-pictogram-78376966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5" r="81531" b="68003"/>
              <a:stretch/>
            </p:blipFill>
            <p:spPr bwMode="auto">
              <a:xfrm>
                <a:off x="4605862" y="9662160"/>
                <a:ext cx="388106" cy="1004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9" name="Picture 2" descr="http://image.shutterstock.com/display_pic_with_logo/598477/598477,1306930271,1/stock-photo-toilet-bathroom-male-female-pregnant-handicap-public-sign-symbol-icon-pictogram-78376966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5" r="81531" b="68003"/>
              <a:stretch/>
            </p:blipFill>
            <p:spPr bwMode="auto">
              <a:xfrm>
                <a:off x="3116242" y="9662160"/>
                <a:ext cx="388106" cy="1004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0" name="Picture 2" descr="http://image.shutterstock.com/display_pic_with_logo/598477/598477,1306930271,1/stock-photo-toilet-bathroom-male-female-pregnant-handicap-public-sign-symbol-icon-pictogram-78376966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5" r="81531" b="68003"/>
              <a:stretch/>
            </p:blipFill>
            <p:spPr bwMode="auto">
              <a:xfrm>
                <a:off x="3581980" y="9662160"/>
                <a:ext cx="388106" cy="1004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1" name="Picture 2" descr="http://image.shutterstock.com/display_pic_with_logo/598477/598477,1306930271,1/stock-photo-toilet-bathroom-male-female-pregnant-handicap-public-sign-symbol-icon-pictogram-78376966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5" r="81531" b="68003"/>
              <a:stretch/>
            </p:blipFill>
            <p:spPr bwMode="auto">
              <a:xfrm>
                <a:off x="5071601" y="9662160"/>
                <a:ext cx="388106" cy="1004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2" name="Picture 2" descr="http://image.shutterstock.com/display_pic_with_logo/598477/598477,1306930271,1/stock-photo-toilet-bathroom-male-female-pregnant-handicap-public-sign-symbol-icon-pictogram-78376966.jp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65" r="61546" b="68003"/>
              <a:stretch/>
            </p:blipFill>
            <p:spPr bwMode="auto">
              <a:xfrm>
                <a:off x="2558098" y="9662160"/>
                <a:ext cx="480512" cy="1004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3" name="Picture 2" descr="http://image.shutterstock.com/display_pic_with_logo/598477/598477,1306930271,1/stock-photo-toilet-bathroom-male-female-pregnant-handicap-public-sign-symbol-icon-pictogram-78376966.jp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65" r="61546" b="68003"/>
              <a:stretch/>
            </p:blipFill>
            <p:spPr bwMode="auto">
              <a:xfrm>
                <a:off x="4047718" y="9662160"/>
                <a:ext cx="480512" cy="1004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4" name="Picture 2" descr="http://image.shutterstock.com/display_pic_with_logo/598477/598477,1306930271,1/stock-photo-toilet-bathroom-male-female-pregnant-handicap-public-sign-symbol-icon-pictogram-78376966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5" r="81531" b="68003"/>
              <a:stretch/>
            </p:blipFill>
            <p:spPr bwMode="auto">
              <a:xfrm>
                <a:off x="5507377" y="9662160"/>
                <a:ext cx="388106" cy="1004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5" name="Picture 2" descr="http://image.shutterstock.com/display_pic_with_logo/598477/598477,1306930271,1/stock-photo-toilet-bathroom-male-female-pregnant-handicap-public-sign-symbol-icon-pictogram-78376966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5" r="81531" b="68003"/>
              <a:stretch/>
            </p:blipFill>
            <p:spPr bwMode="auto">
              <a:xfrm>
                <a:off x="5973115" y="9662160"/>
                <a:ext cx="388106" cy="1004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6" name="Picture 2" descr="http://image.shutterstock.com/display_pic_with_logo/598477/598477,1306930271,1/stock-photo-toilet-bathroom-male-female-pregnant-handicap-public-sign-symbol-icon-pictogram-78376966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5" r="81531" b="68003"/>
              <a:stretch/>
            </p:blipFill>
            <p:spPr bwMode="auto">
              <a:xfrm>
                <a:off x="6438853" y="9662160"/>
                <a:ext cx="388106" cy="1004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7" name="Picture 2" descr="http://image.shutterstock.com/display_pic_with_logo/598477/598477,1306930271,1/stock-photo-toilet-bathroom-male-female-pregnant-handicap-public-sign-symbol-icon-pictogram-78376966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5" r="81531" b="68003"/>
              <a:stretch/>
            </p:blipFill>
            <p:spPr bwMode="auto">
              <a:xfrm>
                <a:off x="6904591" y="9662160"/>
                <a:ext cx="388106" cy="1004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8" name="Picture 2" descr="http://image.shutterstock.com/display_pic_with_logo/598477/598477,1306930271,1/stock-photo-toilet-bathroom-male-female-pregnant-handicap-public-sign-symbol-icon-pictogram-78376966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5" r="81531" b="68003"/>
              <a:stretch/>
            </p:blipFill>
            <p:spPr bwMode="auto">
              <a:xfrm>
                <a:off x="9418093" y="9662160"/>
                <a:ext cx="388106" cy="1004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9" name="Picture 2" descr="http://image.shutterstock.com/display_pic_with_logo/598477/598477,1306930271,1/stock-photo-toilet-bathroom-male-female-pregnant-handicap-public-sign-symbol-icon-pictogram-78376966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5" r="81531" b="68003"/>
              <a:stretch/>
            </p:blipFill>
            <p:spPr bwMode="auto">
              <a:xfrm>
                <a:off x="7928473" y="9662160"/>
                <a:ext cx="388106" cy="1004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0" name="Picture 2" descr="http://image.shutterstock.com/display_pic_with_logo/598477/598477,1306930271,1/stock-photo-toilet-bathroom-male-female-pregnant-handicap-public-sign-symbol-icon-pictogram-78376966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5" r="81531" b="68003"/>
              <a:stretch/>
            </p:blipFill>
            <p:spPr bwMode="auto">
              <a:xfrm>
                <a:off x="8394211" y="9662160"/>
                <a:ext cx="388106" cy="1004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1" name="Picture 2" descr="http://image.shutterstock.com/display_pic_with_logo/598477/598477,1306930271,1/stock-photo-toilet-bathroom-male-female-pregnant-handicap-public-sign-symbol-icon-pictogram-78376966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5" r="81531" b="68003"/>
              <a:stretch/>
            </p:blipFill>
            <p:spPr bwMode="auto">
              <a:xfrm>
                <a:off x="9883832" y="9662160"/>
                <a:ext cx="388106" cy="1004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2" name="Picture 2" descr="http://image.shutterstock.com/display_pic_with_logo/598477/598477,1306930271,1/stock-photo-toilet-bathroom-male-female-pregnant-handicap-public-sign-symbol-icon-pictogram-78376966.jp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65" r="61546" b="68003"/>
              <a:stretch/>
            </p:blipFill>
            <p:spPr bwMode="auto">
              <a:xfrm>
                <a:off x="7370329" y="9662160"/>
                <a:ext cx="480512" cy="1004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3" name="Picture 2" descr="http://image.shutterstock.com/display_pic_with_logo/598477/598477,1306930271,1/stock-photo-toilet-bathroom-male-female-pregnant-handicap-public-sign-symbol-icon-pictogram-78376966.jp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65" r="61546" b="68003"/>
              <a:stretch/>
            </p:blipFill>
            <p:spPr bwMode="auto">
              <a:xfrm>
                <a:off x="8859949" y="9662160"/>
                <a:ext cx="480512" cy="1004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4" name="Picture 2" descr="http://image.shutterstock.com/display_pic_with_logo/598477/598477,1306930271,1/stock-photo-toilet-bathroom-male-female-pregnant-handicap-public-sign-symbol-icon-pictogram-78376966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5" r="81531" b="68003"/>
              <a:stretch/>
            </p:blipFill>
            <p:spPr bwMode="auto">
              <a:xfrm>
                <a:off x="10329048" y="9662160"/>
                <a:ext cx="388106" cy="1004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5" name="Picture 2" descr="http://image.shutterstock.com/display_pic_with_logo/598477/598477,1306930271,1/stock-photo-toilet-bathroom-male-female-pregnant-handicap-public-sign-symbol-icon-pictogram-78376966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5" r="81531" b="68003"/>
              <a:stretch/>
            </p:blipFill>
            <p:spPr bwMode="auto">
              <a:xfrm>
                <a:off x="10794786" y="9662160"/>
                <a:ext cx="388106" cy="1004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6" name="Picture 2" descr="http://image.shutterstock.com/display_pic_with_logo/598477/598477,1306930271,1/stock-photo-toilet-bathroom-male-female-pregnant-handicap-public-sign-symbol-icon-pictogram-78376966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5" r="81531" b="68003"/>
              <a:stretch/>
            </p:blipFill>
            <p:spPr bwMode="auto">
              <a:xfrm>
                <a:off x="11260524" y="9662160"/>
                <a:ext cx="388106" cy="1004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7" name="Picture 2" descr="http://image.shutterstock.com/display_pic_with_logo/598477/598477,1306930271,1/stock-photo-toilet-bathroom-male-female-pregnant-handicap-public-sign-symbol-icon-pictogram-78376966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5" r="81531" b="68003"/>
              <a:stretch/>
            </p:blipFill>
            <p:spPr bwMode="auto">
              <a:xfrm>
                <a:off x="11726262" y="9662160"/>
                <a:ext cx="388106" cy="1004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8" name="Picture 2" descr="http://image.shutterstock.com/display_pic_with_logo/598477/598477,1306930271,1/stock-photo-toilet-bathroom-male-female-pregnant-handicap-public-sign-symbol-icon-pictogram-78376966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5" r="81531" b="68003"/>
              <a:stretch/>
            </p:blipFill>
            <p:spPr bwMode="auto">
              <a:xfrm>
                <a:off x="14239764" y="9662160"/>
                <a:ext cx="388106" cy="1004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9" name="Picture 2" descr="http://image.shutterstock.com/display_pic_with_logo/598477/598477,1306930271,1/stock-photo-toilet-bathroom-male-female-pregnant-handicap-public-sign-symbol-icon-pictogram-78376966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5" r="81531" b="68003"/>
              <a:stretch/>
            </p:blipFill>
            <p:spPr bwMode="auto">
              <a:xfrm>
                <a:off x="12750144" y="9662160"/>
                <a:ext cx="388106" cy="1004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0" name="Picture 2" descr="http://image.shutterstock.com/display_pic_with_logo/598477/598477,1306930271,1/stock-photo-toilet-bathroom-male-female-pregnant-handicap-public-sign-symbol-icon-pictogram-78376966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5" r="81531" b="68003"/>
              <a:stretch/>
            </p:blipFill>
            <p:spPr bwMode="auto">
              <a:xfrm>
                <a:off x="13215882" y="9662160"/>
                <a:ext cx="388106" cy="1004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1" name="Picture 2" descr="http://image.shutterstock.com/display_pic_with_logo/598477/598477,1306930271,1/stock-photo-toilet-bathroom-male-female-pregnant-handicap-public-sign-symbol-icon-pictogram-78376966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5" r="81531" b="68003"/>
              <a:stretch/>
            </p:blipFill>
            <p:spPr bwMode="auto">
              <a:xfrm>
                <a:off x="14705503" y="9662160"/>
                <a:ext cx="388106" cy="1004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2" name="Picture 2" descr="http://image.shutterstock.com/display_pic_with_logo/598477/598477,1306930271,1/stock-photo-toilet-bathroom-male-female-pregnant-handicap-public-sign-symbol-icon-pictogram-78376966.jp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65" r="61546" b="68003"/>
              <a:stretch/>
            </p:blipFill>
            <p:spPr bwMode="auto">
              <a:xfrm>
                <a:off x="12192000" y="9662160"/>
                <a:ext cx="480512" cy="1004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3" name="Picture 2" descr="http://image.shutterstock.com/display_pic_with_logo/598477/598477,1306930271,1/stock-photo-toilet-bathroom-male-female-pregnant-handicap-public-sign-symbol-icon-pictogram-78376966.jp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65" r="61546" b="68003"/>
              <a:stretch/>
            </p:blipFill>
            <p:spPr bwMode="auto">
              <a:xfrm>
                <a:off x="13681620" y="9662160"/>
                <a:ext cx="480512" cy="1004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175" name="Picture 6" descr="http://icons.iconarchive.com/icons/custom-icon-design/mono-general-4/512/filter-ic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9392" y="4263869"/>
            <a:ext cx="615696" cy="615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6" name="Picture 2" descr="http://image.shutterstock.com/display_pic_with_logo/598477/598477,1306930271,1/stock-photo-toilet-bathroom-male-female-pregnant-handicap-public-sign-symbol-icon-pictogram-7837696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r="81531" b="68003"/>
          <a:stretch/>
        </p:blipFill>
        <p:spPr bwMode="auto">
          <a:xfrm>
            <a:off x="8940519" y="5688296"/>
            <a:ext cx="153442" cy="444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64C64-C5CF-4390-99AE-EA261CE5B340}" type="slidenum">
              <a:rPr lang="en-US" smtClean="0"/>
              <a:t>28</a:t>
            </a:fld>
            <a:endParaRPr lang="en-US"/>
          </a:p>
        </p:txBody>
      </p:sp>
      <p:sp>
        <p:nvSpPr>
          <p:cNvPr id="144" name="TextBox 143"/>
          <p:cNvSpPr txBox="1"/>
          <p:nvPr/>
        </p:nvSpPr>
        <p:spPr>
          <a:xfrm>
            <a:off x="9541074" y="5725860"/>
            <a:ext cx="1654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How about 1%?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4270440" y="5688296"/>
            <a:ext cx="3259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20% or 10% yield is not great…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719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" grpId="0"/>
      <p:bldP spid="14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Optimize: </a:t>
            </a:r>
            <a:r>
              <a:rPr lang="en-US" dirty="0" smtClean="0"/>
              <a:t>Cost (2)</a:t>
            </a:r>
            <a:endParaRPr lang="en-US" dirty="0"/>
          </a:p>
        </p:txBody>
      </p:sp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28" y="2487438"/>
            <a:ext cx="8009314" cy="30406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50023" y="5614249"/>
            <a:ext cx="2904565" cy="923330"/>
          </a:xfrm>
          <a:prstGeom prst="wedgeRectCallout">
            <a:avLst>
              <a:gd name="adj1" fmla="val 52345"/>
              <a:gd name="adj2" fmla="val -301591"/>
            </a:avLst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5,288 workers </a:t>
            </a:r>
            <a:r>
              <a:rPr lang="en-US" dirty="0"/>
              <a:t>*</a:t>
            </a:r>
            <a:r>
              <a:rPr lang="en-US" dirty="0" smtClean="0"/>
              <a:t> 10¢ reward </a:t>
            </a:r>
          </a:p>
          <a:p>
            <a:pPr algn="ctr"/>
            <a:r>
              <a:rPr lang="en-US" dirty="0" smtClean="0"/>
              <a:t>= </a:t>
            </a:r>
          </a:p>
          <a:p>
            <a:pPr algn="ctr"/>
            <a:r>
              <a:rPr lang="en-US" dirty="0" smtClean="0"/>
              <a:t>$528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852646" y="2341829"/>
            <a:ext cx="2904565" cy="1354217"/>
          </a:xfrm>
          <a:prstGeom prst="wedgeRectCallout">
            <a:avLst>
              <a:gd name="adj1" fmla="val -106121"/>
              <a:gd name="adj2" fmla="val 20772"/>
            </a:avLst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5,288 workers * 10¢ reward at a 10% yield</a:t>
            </a:r>
          </a:p>
          <a:p>
            <a:pPr algn="ctr"/>
            <a:r>
              <a:rPr lang="en-US" dirty="0" smtClean="0"/>
              <a:t>= </a:t>
            </a:r>
          </a:p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$5,288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64C64-C5CF-4390-99AE-EA261CE5B34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961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6148" name="Picture 4" descr="https://c1.staticflickr.com/3/2679/4471648820_f933b293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094" y="-124883"/>
            <a:ext cx="14954216" cy="9959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4190" y="-124883"/>
            <a:ext cx="14998291" cy="9994956"/>
          </a:xfrm>
        </p:spPr>
      </p:pic>
    </p:spTree>
    <p:extLst>
      <p:ext uri="{BB962C8B-B14F-4D97-AF65-F5344CB8AC3E}">
        <p14:creationId xmlns:p14="http://schemas.microsoft.com/office/powerpoint/2010/main" val="2669823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Optimize: Time</a:t>
            </a:r>
            <a:endParaRPr lang="en-US" dirty="0"/>
          </a:p>
        </p:txBody>
      </p:sp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28" y="2487438"/>
            <a:ext cx="8009314" cy="3040643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798" y="2138428"/>
            <a:ext cx="9346658" cy="186933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3039078" y="5677053"/>
            <a:ext cx="2904565" cy="1015663"/>
          </a:xfrm>
          <a:prstGeom prst="wedgeRectCallout">
            <a:avLst>
              <a:gd name="adj1" fmla="val 58483"/>
              <a:gd name="adj2" fmla="val -327239"/>
            </a:avLst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At this rate we will have to wait </a:t>
            </a:r>
            <a:r>
              <a:rPr lang="en-US" sz="2400" b="1" dirty="0" smtClean="0">
                <a:solidFill>
                  <a:srgbClr val="FF0000"/>
                </a:solidFill>
              </a:rPr>
              <a:t>10 days </a:t>
            </a:r>
            <a:r>
              <a:rPr lang="en-US" dirty="0" smtClean="0"/>
              <a:t>for all assignments to finish!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64C64-C5CF-4390-99AE-EA261CE5B34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101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024128" y="745636"/>
            <a:ext cx="9720072" cy="1162902"/>
          </a:xfrm>
        </p:spPr>
        <p:txBody>
          <a:bodyPr>
            <a:normAutofit fontScale="90000"/>
          </a:bodyPr>
          <a:lstStyle/>
          <a:p>
            <a:r>
              <a:rPr lang="en-US"/>
              <a:t>TIME SAVINGS from Rebalancing optimizations</a:t>
            </a:r>
            <a:endParaRPr lang="en-US" dirty="0"/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/>
          </p:nvPr>
        </p:nvGraphicFramePr>
        <p:xfrm>
          <a:off x="1235869" y="1699992"/>
          <a:ext cx="9720262" cy="4975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64C64-C5CF-4390-99AE-EA261CE5B340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395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Optimize: </a:t>
            </a:r>
            <a:r>
              <a:rPr lang="en-US" dirty="0" smtClean="0"/>
              <a:t>Margin of Error</a:t>
            </a:r>
            <a:endParaRPr lang="en-US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sz="half" idx="1"/>
            <p:extLst/>
          </p:nvPr>
        </p:nvGraphicFramePr>
        <p:xfrm>
          <a:off x="820928" y="2260104"/>
          <a:ext cx="4754562" cy="4022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27" name="Group 26"/>
          <p:cNvGrpSpPr/>
          <p:nvPr/>
        </p:nvGrpSpPr>
        <p:grpSpPr>
          <a:xfrm>
            <a:off x="7137830" y="1913650"/>
            <a:ext cx="4764561" cy="1004365"/>
            <a:chOff x="7005918" y="2626341"/>
            <a:chExt cx="4764561" cy="1004365"/>
          </a:xfrm>
        </p:grpSpPr>
        <p:pic>
          <p:nvPicPr>
            <p:cNvPr id="10" name="Picture 2" descr="http://image.shutterstock.com/display_pic_with_logo/598477/598477,1306930271,1/stock-photo-toilet-bathroom-male-female-pregnant-handicap-public-sign-symbol-icon-pictogram-78376966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5" r="81531" b="68003"/>
            <a:stretch/>
          </p:blipFill>
          <p:spPr bwMode="auto">
            <a:xfrm>
              <a:off x="7005918" y="2626341"/>
              <a:ext cx="388106" cy="1004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http://image.shutterstock.com/display_pic_with_logo/598477/598477,1306930271,1/stock-photo-toilet-bathroom-male-female-pregnant-handicap-public-sign-symbol-icon-pictogram-78376966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5" r="81531" b="68003"/>
            <a:stretch/>
          </p:blipFill>
          <p:spPr bwMode="auto">
            <a:xfrm>
              <a:off x="7471656" y="2626341"/>
              <a:ext cx="388106" cy="1004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http://image.shutterstock.com/display_pic_with_logo/598477/598477,1306930271,1/stock-photo-toilet-bathroom-male-female-pregnant-handicap-public-sign-symbol-icon-pictogram-78376966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5" r="81531" b="68003"/>
            <a:stretch/>
          </p:blipFill>
          <p:spPr bwMode="auto">
            <a:xfrm>
              <a:off x="7937394" y="2626341"/>
              <a:ext cx="388106" cy="1004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http://image.shutterstock.com/display_pic_with_logo/598477/598477,1306930271,1/stock-photo-toilet-bathroom-male-female-pregnant-handicap-public-sign-symbol-icon-pictogram-78376966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5" r="81531" b="68003"/>
            <a:stretch/>
          </p:blipFill>
          <p:spPr bwMode="auto">
            <a:xfrm>
              <a:off x="8403132" y="2626341"/>
              <a:ext cx="388106" cy="1004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http://image.shutterstock.com/display_pic_with_logo/598477/598477,1306930271,1/stock-photo-toilet-bathroom-male-female-pregnant-handicap-public-sign-symbol-icon-pictogram-78376966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5" r="81531" b="68003"/>
            <a:stretch/>
          </p:blipFill>
          <p:spPr bwMode="auto">
            <a:xfrm>
              <a:off x="10916634" y="2626341"/>
              <a:ext cx="388106" cy="1004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http://image.shutterstock.com/display_pic_with_logo/598477/598477,1306930271,1/stock-photo-toilet-bathroom-male-female-pregnant-handicap-public-sign-symbol-icon-pictogram-78376966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5" r="81531" b="68003"/>
            <a:stretch/>
          </p:blipFill>
          <p:spPr bwMode="auto">
            <a:xfrm>
              <a:off x="9427014" y="2626341"/>
              <a:ext cx="388106" cy="1004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http://image.shutterstock.com/display_pic_with_logo/598477/598477,1306930271,1/stock-photo-toilet-bathroom-male-female-pregnant-handicap-public-sign-symbol-icon-pictogram-78376966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5" r="81531" b="68003"/>
            <a:stretch/>
          </p:blipFill>
          <p:spPr bwMode="auto">
            <a:xfrm>
              <a:off x="9892752" y="2626341"/>
              <a:ext cx="388106" cy="1004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http://image.shutterstock.com/display_pic_with_logo/598477/598477,1306930271,1/stock-photo-toilet-bathroom-male-female-pregnant-handicap-public-sign-symbol-icon-pictogram-78376966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5" r="81531" b="68003"/>
            <a:stretch/>
          </p:blipFill>
          <p:spPr bwMode="auto">
            <a:xfrm>
              <a:off x="11382373" y="2626341"/>
              <a:ext cx="388106" cy="1004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 descr="http://image.shutterstock.com/display_pic_with_logo/598477/598477,1306930271,1/stock-photo-toilet-bathroom-male-female-pregnant-handicap-public-sign-symbol-icon-pictogram-78376966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65" r="61546" b="68003"/>
            <a:stretch/>
          </p:blipFill>
          <p:spPr bwMode="auto">
            <a:xfrm>
              <a:off x="8868870" y="2626341"/>
              <a:ext cx="480512" cy="1004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 descr="http://image.shutterstock.com/display_pic_with_logo/598477/598477,1306930271,1/stock-photo-toilet-bathroom-male-female-pregnant-handicap-public-sign-symbol-icon-pictogram-78376966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65" r="61546" b="68003"/>
            <a:stretch/>
          </p:blipFill>
          <p:spPr bwMode="auto">
            <a:xfrm>
              <a:off x="10358490" y="2626341"/>
              <a:ext cx="480512" cy="1004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Group 32"/>
          <p:cNvGrpSpPr/>
          <p:nvPr/>
        </p:nvGrpSpPr>
        <p:grpSpPr>
          <a:xfrm>
            <a:off x="7080018" y="3133168"/>
            <a:ext cx="4782596" cy="1368875"/>
            <a:chOff x="6948106" y="3845859"/>
            <a:chExt cx="4782596" cy="1368875"/>
          </a:xfrm>
        </p:grpSpPr>
        <p:pic>
          <p:nvPicPr>
            <p:cNvPr id="11" name="Picture 2" descr="http://image.shutterstock.com/display_pic_with_logo/598477/598477,1306930271,1/stock-photo-toilet-bathroom-male-female-pregnant-handicap-public-sign-symbol-icon-pictogram-78376966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65" r="61546" b="68003"/>
            <a:stretch/>
          </p:blipFill>
          <p:spPr bwMode="auto">
            <a:xfrm>
              <a:off x="6948106" y="3845859"/>
              <a:ext cx="654902" cy="1368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 descr="http://image.shutterstock.com/display_pic_with_logo/598477/598477,1306930271,1/stock-photo-toilet-bathroom-male-female-pregnant-handicap-public-sign-symbol-icon-pictogram-78376966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65" r="61546" b="68003"/>
            <a:stretch/>
          </p:blipFill>
          <p:spPr bwMode="auto">
            <a:xfrm>
              <a:off x="8858666" y="3845859"/>
              <a:ext cx="654902" cy="1368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 descr="http://image.shutterstock.com/display_pic_with_logo/598477/598477,1306930271,1/stock-photo-toilet-bathroom-male-female-pregnant-handicap-public-sign-symbol-icon-pictogram-78376966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5" r="81531" b="68003"/>
            <a:stretch/>
          </p:blipFill>
          <p:spPr bwMode="auto">
            <a:xfrm>
              <a:off x="7655675" y="4079581"/>
              <a:ext cx="348330" cy="9014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 descr="http://image.shutterstock.com/display_pic_with_logo/598477/598477,1306930271,1/stock-photo-toilet-bathroom-male-female-pregnant-handicap-public-sign-symbol-icon-pictogram-78376966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5" r="81531" b="68003"/>
            <a:stretch/>
          </p:blipFill>
          <p:spPr bwMode="auto">
            <a:xfrm>
              <a:off x="8056672" y="4079581"/>
              <a:ext cx="348330" cy="9014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" descr="http://image.shutterstock.com/display_pic_with_logo/598477/598477,1306930271,1/stock-photo-toilet-bathroom-male-female-pregnant-handicap-public-sign-symbol-icon-pictogram-78376966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5" r="81531" b="68003"/>
            <a:stretch/>
          </p:blipFill>
          <p:spPr bwMode="auto">
            <a:xfrm>
              <a:off x="8457669" y="4079581"/>
              <a:ext cx="348330" cy="9014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" descr="http://image.shutterstock.com/display_pic_with_logo/598477/598477,1306930271,1/stock-photo-toilet-bathroom-male-female-pregnant-handicap-public-sign-symbol-icon-pictogram-78376966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5" r="81531" b="68003"/>
            <a:stretch/>
          </p:blipFill>
          <p:spPr bwMode="auto">
            <a:xfrm>
              <a:off x="10981373" y="4079581"/>
              <a:ext cx="348330" cy="9014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" descr="http://image.shutterstock.com/display_pic_with_logo/598477/598477,1306930271,1/stock-photo-toilet-bathroom-male-female-pregnant-handicap-public-sign-symbol-icon-pictogram-78376966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5" r="81531" b="68003"/>
            <a:stretch/>
          </p:blipFill>
          <p:spPr bwMode="auto">
            <a:xfrm>
              <a:off x="11382372" y="4079581"/>
              <a:ext cx="348330" cy="9014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" descr="http://image.shutterstock.com/display_pic_with_logo/598477/598477,1306930271,1/stock-photo-toilet-bathroom-male-female-pregnant-handicap-public-sign-symbol-icon-pictogram-78376966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65" r="61546" b="68003"/>
            <a:stretch/>
          </p:blipFill>
          <p:spPr bwMode="auto">
            <a:xfrm>
              <a:off x="9566235" y="3845859"/>
              <a:ext cx="654902" cy="1368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2" descr="http://image.shutterstock.com/display_pic_with_logo/598477/598477,1306930271,1/stock-photo-toilet-bathroom-male-female-pregnant-handicap-public-sign-symbol-icon-pictogram-78376966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65" r="61546" b="68003"/>
            <a:stretch/>
          </p:blipFill>
          <p:spPr bwMode="auto">
            <a:xfrm>
              <a:off x="10273804" y="3845859"/>
              <a:ext cx="654902" cy="1368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7" name="Group 36"/>
          <p:cNvGrpSpPr/>
          <p:nvPr/>
        </p:nvGrpSpPr>
        <p:grpSpPr>
          <a:xfrm>
            <a:off x="7861714" y="4661821"/>
            <a:ext cx="2912629" cy="2112046"/>
            <a:chOff x="8004005" y="4502043"/>
            <a:chExt cx="2912629" cy="2112046"/>
          </a:xfrm>
        </p:grpSpPr>
        <p:pic>
          <p:nvPicPr>
            <p:cNvPr id="34" name="Picture 2" descr="http://image.shutterstock.com/display_pic_with_logo/598477/598477,1306930271,1/stock-photo-toilet-bathroom-male-female-pregnant-handicap-public-sign-symbol-icon-pictogram-78376966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65" r="61546" b="68003"/>
            <a:stretch/>
          </p:blipFill>
          <p:spPr bwMode="auto">
            <a:xfrm>
              <a:off x="8004005" y="5142129"/>
              <a:ext cx="480512" cy="1004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2" descr="http://image.shutterstock.com/display_pic_with_logo/598477/598477,1306930271,1/stock-photo-toilet-bathroom-male-female-pregnant-handicap-public-sign-symbol-icon-pictogram-78376966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65" r="61546" b="70419"/>
            <a:stretch/>
          </p:blipFill>
          <p:spPr bwMode="auto">
            <a:xfrm>
              <a:off x="9823658" y="4502043"/>
              <a:ext cx="1092976" cy="21120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http://images.clipartpanda.com/loudspeaker-clipart-loudspeaker-clipart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07277" y="5264432"/>
              <a:ext cx="957679" cy="7597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8" name="TextBox 37"/>
          <p:cNvSpPr txBox="1"/>
          <p:nvPr/>
        </p:nvSpPr>
        <p:spPr>
          <a:xfrm>
            <a:off x="6197983" y="2185000"/>
            <a:ext cx="8418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initial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5752348" y="3586773"/>
            <a:ext cx="1287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unbiased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5473909" y="4933014"/>
            <a:ext cx="15659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err="1"/>
              <a:t>u</a:t>
            </a:r>
            <a:r>
              <a:rPr lang="en-US" sz="2400" dirty="0" err="1" smtClean="0"/>
              <a:t>nbiasing</a:t>
            </a:r>
            <a:r>
              <a:rPr lang="en-US" sz="2400" dirty="0" smtClean="0"/>
              <a:t> increases </a:t>
            </a:r>
          </a:p>
          <a:p>
            <a:pPr algn="r"/>
            <a:r>
              <a:rPr lang="en-US" sz="2400" dirty="0" smtClean="0"/>
              <a:t>margin of error</a:t>
            </a:r>
            <a:endParaRPr lang="en-US" sz="2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64C64-C5CF-4390-99AE-EA261CE5B34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492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0" grpId="0"/>
      <p:bldP spid="4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Panel building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129284" y="2362815"/>
            <a:ext cx="4754880" cy="636954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Unbiasing increases error rates</a:t>
            </a:r>
            <a:endParaRPr lang="en-US" b="1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984398" y="1573074"/>
            <a:ext cx="4870718" cy="2075547"/>
          </a:xfrm>
        </p:spPr>
        <p:txBody>
          <a:bodyPr>
            <a:noAutofit/>
          </a:bodyPr>
          <a:lstStyle/>
          <a:p>
            <a:r>
              <a:rPr lang="en-US" sz="2400" dirty="0" smtClean="0"/>
              <a:t>Would it be possible to automatically construct a </a:t>
            </a:r>
            <a:r>
              <a:rPr lang="en-US" sz="2400" b="1" dirty="0" smtClean="0"/>
              <a:t>balanced panel</a:t>
            </a:r>
            <a:r>
              <a:rPr lang="en-US" sz="2400" dirty="0" smtClean="0"/>
              <a:t>?</a:t>
            </a:r>
          </a:p>
          <a:p>
            <a:r>
              <a:rPr lang="en-US" sz="2400" dirty="0" smtClean="0"/>
              <a:t>This is what human polling experts do: they invite people to participate depending on which profile is needed </a:t>
            </a:r>
            <a:endParaRPr lang="en-US" sz="2400" dirty="0"/>
          </a:p>
        </p:txBody>
      </p:sp>
      <p:grpSp>
        <p:nvGrpSpPr>
          <p:cNvPr id="31" name="Group 30"/>
          <p:cNvGrpSpPr/>
          <p:nvPr/>
        </p:nvGrpSpPr>
        <p:grpSpPr>
          <a:xfrm>
            <a:off x="389963" y="3041741"/>
            <a:ext cx="5389043" cy="2390871"/>
            <a:chOff x="361912" y="2720474"/>
            <a:chExt cx="5895272" cy="2588393"/>
          </a:xfrm>
        </p:grpSpPr>
        <p:grpSp>
          <p:nvGrpSpPr>
            <p:cNvPr id="32" name="Group 31"/>
            <p:cNvGrpSpPr/>
            <p:nvPr/>
          </p:nvGrpSpPr>
          <p:grpSpPr>
            <a:xfrm>
              <a:off x="1492623" y="2720474"/>
              <a:ext cx="4764561" cy="1004365"/>
              <a:chOff x="7005918" y="2626341"/>
              <a:chExt cx="4764561" cy="1004365"/>
            </a:xfrm>
          </p:grpSpPr>
          <p:pic>
            <p:nvPicPr>
              <p:cNvPr id="45" name="Picture 2" descr="http://image.shutterstock.com/display_pic_with_logo/598477/598477,1306930271,1/stock-photo-toilet-bathroom-male-female-pregnant-handicap-public-sign-symbol-icon-pictogram-78376966.jpg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5" r="81531" b="68003"/>
              <a:stretch/>
            </p:blipFill>
            <p:spPr bwMode="auto">
              <a:xfrm>
                <a:off x="7005918" y="2626341"/>
                <a:ext cx="388106" cy="10043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" name="Picture 2" descr="http://image.shutterstock.com/display_pic_with_logo/598477/598477,1306930271,1/stock-photo-toilet-bathroom-male-female-pregnant-handicap-public-sign-symbol-icon-pictogram-78376966.jpg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5" r="81531" b="68003"/>
              <a:stretch/>
            </p:blipFill>
            <p:spPr bwMode="auto">
              <a:xfrm>
                <a:off x="7471656" y="2626341"/>
                <a:ext cx="388106" cy="10043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" name="Picture 2" descr="http://image.shutterstock.com/display_pic_with_logo/598477/598477,1306930271,1/stock-photo-toilet-bathroom-male-female-pregnant-handicap-public-sign-symbol-icon-pictogram-78376966.jpg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5" r="81531" b="68003"/>
              <a:stretch/>
            </p:blipFill>
            <p:spPr bwMode="auto">
              <a:xfrm>
                <a:off x="7937394" y="2626341"/>
                <a:ext cx="388106" cy="10043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" name="Picture 2" descr="http://image.shutterstock.com/display_pic_with_logo/598477/598477,1306930271,1/stock-photo-toilet-bathroom-male-female-pregnant-handicap-public-sign-symbol-icon-pictogram-78376966.jpg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5" r="81531" b="68003"/>
              <a:stretch/>
            </p:blipFill>
            <p:spPr bwMode="auto">
              <a:xfrm>
                <a:off x="8403132" y="2626341"/>
                <a:ext cx="388106" cy="10043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" name="Picture 2" descr="http://image.shutterstock.com/display_pic_with_logo/598477/598477,1306930271,1/stock-photo-toilet-bathroom-male-female-pregnant-handicap-public-sign-symbol-icon-pictogram-78376966.jpg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5" r="81531" b="68003"/>
              <a:stretch/>
            </p:blipFill>
            <p:spPr bwMode="auto">
              <a:xfrm>
                <a:off x="10916634" y="2626341"/>
                <a:ext cx="388106" cy="10043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" name="Picture 2" descr="http://image.shutterstock.com/display_pic_with_logo/598477/598477,1306930271,1/stock-photo-toilet-bathroom-male-female-pregnant-handicap-public-sign-symbol-icon-pictogram-78376966.jpg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5" r="81531" b="68003"/>
              <a:stretch/>
            </p:blipFill>
            <p:spPr bwMode="auto">
              <a:xfrm>
                <a:off x="9427014" y="2626341"/>
                <a:ext cx="388106" cy="10043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" name="Picture 2" descr="http://image.shutterstock.com/display_pic_with_logo/598477/598477,1306930271,1/stock-photo-toilet-bathroom-male-female-pregnant-handicap-public-sign-symbol-icon-pictogram-78376966.jpg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5" r="81531" b="68003"/>
              <a:stretch/>
            </p:blipFill>
            <p:spPr bwMode="auto">
              <a:xfrm>
                <a:off x="9892752" y="2626341"/>
                <a:ext cx="388106" cy="10043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Picture 2" descr="http://image.shutterstock.com/display_pic_with_logo/598477/598477,1306930271,1/stock-photo-toilet-bathroom-male-female-pregnant-handicap-public-sign-symbol-icon-pictogram-78376966.jpg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5" r="81531" b="68003"/>
              <a:stretch/>
            </p:blipFill>
            <p:spPr bwMode="auto">
              <a:xfrm>
                <a:off x="11382373" y="2626341"/>
                <a:ext cx="388106" cy="10043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" name="Picture 2" descr="http://image.shutterstock.com/display_pic_with_logo/598477/598477,1306930271,1/stock-photo-toilet-bathroom-male-female-pregnant-handicap-public-sign-symbol-icon-pictogram-78376966.jpg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65" r="61546" b="68003"/>
              <a:stretch/>
            </p:blipFill>
            <p:spPr bwMode="auto">
              <a:xfrm>
                <a:off x="8868870" y="2626341"/>
                <a:ext cx="480512" cy="10043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" name="Picture 2" descr="http://image.shutterstock.com/display_pic_with_logo/598477/598477,1306930271,1/stock-photo-toilet-bathroom-male-female-pregnant-handicap-public-sign-symbol-icon-pictogram-78376966.jpg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65" r="61546" b="68003"/>
              <a:stretch/>
            </p:blipFill>
            <p:spPr bwMode="auto">
              <a:xfrm>
                <a:off x="10358490" y="2626341"/>
                <a:ext cx="480512" cy="10043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1434811" y="3939992"/>
              <a:ext cx="4782596" cy="1368875"/>
              <a:chOff x="6948106" y="3845859"/>
              <a:chExt cx="4782596" cy="1368875"/>
            </a:xfrm>
          </p:grpSpPr>
          <p:pic>
            <p:nvPicPr>
              <p:cNvPr id="36" name="Picture 2" descr="http://image.shutterstock.com/display_pic_with_logo/598477/598477,1306930271,1/stock-photo-toilet-bathroom-male-female-pregnant-handicap-public-sign-symbol-icon-pictogram-78376966.jpg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65" r="61546" b="68003"/>
              <a:stretch/>
            </p:blipFill>
            <p:spPr bwMode="auto">
              <a:xfrm>
                <a:off x="6948106" y="3845859"/>
                <a:ext cx="654902" cy="13688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2" descr="http://image.shutterstock.com/display_pic_with_logo/598477/598477,1306930271,1/stock-photo-toilet-bathroom-male-female-pregnant-handicap-public-sign-symbol-icon-pictogram-78376966.jpg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65" r="61546" b="68003"/>
              <a:stretch/>
            </p:blipFill>
            <p:spPr bwMode="auto">
              <a:xfrm>
                <a:off x="8858666" y="3845859"/>
                <a:ext cx="654902" cy="13688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2" descr="http://image.shutterstock.com/display_pic_with_logo/598477/598477,1306930271,1/stock-photo-toilet-bathroom-male-female-pregnant-handicap-public-sign-symbol-icon-pictogram-78376966.jpg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5" r="81531" b="68003"/>
              <a:stretch/>
            </p:blipFill>
            <p:spPr bwMode="auto">
              <a:xfrm>
                <a:off x="7655675" y="4079581"/>
                <a:ext cx="348330" cy="9014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2" descr="http://image.shutterstock.com/display_pic_with_logo/598477/598477,1306930271,1/stock-photo-toilet-bathroom-male-female-pregnant-handicap-public-sign-symbol-icon-pictogram-78376966.jpg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5" r="81531" b="68003"/>
              <a:stretch/>
            </p:blipFill>
            <p:spPr bwMode="auto">
              <a:xfrm>
                <a:off x="8056672" y="4079581"/>
                <a:ext cx="348330" cy="9014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" name="Picture 2" descr="http://image.shutterstock.com/display_pic_with_logo/598477/598477,1306930271,1/stock-photo-toilet-bathroom-male-female-pregnant-handicap-public-sign-symbol-icon-pictogram-78376966.jpg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5" r="81531" b="68003"/>
              <a:stretch/>
            </p:blipFill>
            <p:spPr bwMode="auto">
              <a:xfrm>
                <a:off x="8457669" y="4079581"/>
                <a:ext cx="348330" cy="9014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" name="Picture 2" descr="http://image.shutterstock.com/display_pic_with_logo/598477/598477,1306930271,1/stock-photo-toilet-bathroom-male-female-pregnant-handicap-public-sign-symbol-icon-pictogram-78376966.jpg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5" r="81531" b="68003"/>
              <a:stretch/>
            </p:blipFill>
            <p:spPr bwMode="auto">
              <a:xfrm>
                <a:off x="10981373" y="4079581"/>
                <a:ext cx="348330" cy="9014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" name="Picture 2" descr="http://image.shutterstock.com/display_pic_with_logo/598477/598477,1306930271,1/stock-photo-toilet-bathroom-male-female-pregnant-handicap-public-sign-symbol-icon-pictogram-78376966.jpg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5" r="81531" b="68003"/>
              <a:stretch/>
            </p:blipFill>
            <p:spPr bwMode="auto">
              <a:xfrm>
                <a:off x="11382372" y="4079581"/>
                <a:ext cx="348330" cy="9014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" name="Picture 2" descr="http://image.shutterstock.com/display_pic_with_logo/598477/598477,1306930271,1/stock-photo-toilet-bathroom-male-female-pregnant-handicap-public-sign-symbol-icon-pictogram-78376966.jpg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65" r="61546" b="68003"/>
              <a:stretch/>
            </p:blipFill>
            <p:spPr bwMode="auto">
              <a:xfrm>
                <a:off x="9566235" y="3845859"/>
                <a:ext cx="654902" cy="13688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2" descr="http://image.shutterstock.com/display_pic_with_logo/598477/598477,1306930271,1/stock-photo-toilet-bathroom-male-female-pregnant-handicap-public-sign-symbol-icon-pictogram-78376966.jpg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65" r="61546" b="68003"/>
              <a:stretch/>
            </p:blipFill>
            <p:spPr bwMode="auto">
              <a:xfrm>
                <a:off x="10273804" y="3845859"/>
                <a:ext cx="654902" cy="13688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692131" y="3123581"/>
              <a:ext cx="6799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initial</a:t>
              </a:r>
              <a:endParaRPr lang="en-US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61912" y="4439763"/>
              <a:ext cx="10102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unbiased</a:t>
              </a:r>
              <a:endParaRPr lang="en-US" dirty="0"/>
            </a:p>
          </p:txBody>
        </p:sp>
      </p:grpSp>
      <p:pic>
        <p:nvPicPr>
          <p:cNvPr id="1026" name="Picture 2" descr="http://www.thejuryexpert.com/wp-content/uploads/2011/01/Diverse-group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353" y="3802872"/>
            <a:ext cx="4733925" cy="271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64C64-C5CF-4390-99AE-EA261CE5B34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552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 of optimizations in this project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922528" y="2179636"/>
            <a:ext cx="4754880" cy="82296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Static optimizations </a:t>
            </a:r>
            <a:endParaRPr lang="en-US" sz="32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922528" y="2967788"/>
            <a:ext cx="5251240" cy="3341572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b="1" dirty="0" smtClean="0"/>
              <a:t>Flattening</a:t>
            </a:r>
            <a:r>
              <a:rPr lang="en-US" sz="2400" dirty="0" smtClean="0"/>
              <a:t> of complex LINQ trees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/>
              <a:t>Query </a:t>
            </a:r>
            <a:r>
              <a:rPr lang="en-US" sz="2400" b="1" dirty="0" smtClean="0"/>
              <a:t>splitting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 smtClean="0"/>
              <a:t>Common</a:t>
            </a:r>
            <a:r>
              <a:rPr lang="en-US" sz="2400" dirty="0" smtClean="0"/>
              <a:t> </a:t>
            </a:r>
            <a:r>
              <a:rPr lang="en-US" sz="2400" b="1" dirty="0" smtClean="0"/>
              <a:t>sub-expression</a:t>
            </a:r>
            <a:r>
              <a:rPr lang="en-US" sz="2400" dirty="0" smtClean="0"/>
              <a:t> elimination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6295688" y="2179636"/>
            <a:ext cx="4754880" cy="82296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Runtime optimizations</a:t>
            </a:r>
            <a:endParaRPr lang="en-US" sz="3200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6295688" y="2967788"/>
            <a:ext cx="4754880" cy="3341572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800" b="1" dirty="0" smtClean="0"/>
              <a:t>Yield</a:t>
            </a:r>
            <a:r>
              <a:rPr lang="en-US" sz="2800" dirty="0" smtClean="0"/>
              <a:t>: cost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b="1" dirty="0" smtClean="0"/>
              <a:t>Rebalancing</a:t>
            </a:r>
            <a:r>
              <a:rPr lang="en-US" sz="2800" dirty="0" smtClean="0"/>
              <a:t>: time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b="1" dirty="0" smtClean="0"/>
              <a:t>Panel building</a:t>
            </a:r>
            <a:r>
              <a:rPr lang="en-US" sz="2800" dirty="0" smtClean="0"/>
              <a:t>: error rates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64C64-C5CF-4390-99AE-EA261CE5B34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180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</a:t>
            </a:r>
            <a:endParaRPr lang="en-US" dirty="0"/>
          </a:p>
        </p:txBody>
      </p:sp>
      <p:pic>
        <p:nvPicPr>
          <p:cNvPr id="4" name="CodingWithInterPoll-video-3x-edited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19666" y="134180"/>
            <a:ext cx="8393014" cy="6294140"/>
          </a:xfrm>
        </p:spPr>
      </p:pic>
    </p:spTree>
    <p:extLst>
      <p:ext uri="{BB962C8B-B14F-4D97-AF65-F5344CB8AC3E}">
        <p14:creationId xmlns:p14="http://schemas.microsoft.com/office/powerpoint/2010/main" val="3024068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Conclusions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InterPoll</a:t>
            </a:r>
            <a:r>
              <a:rPr lang="en-US" sz="2400" dirty="0" smtClean="0"/>
              <a:t>: a system for large-scale crowd-sourced polling</a:t>
            </a:r>
          </a:p>
          <a:p>
            <a:r>
              <a:rPr lang="en-US" sz="2400" dirty="0" smtClean="0"/>
              <a:t>Geared toward</a:t>
            </a:r>
          </a:p>
          <a:p>
            <a:pPr lvl="1"/>
            <a:r>
              <a:rPr lang="en-US" sz="2000" dirty="0" smtClean="0"/>
              <a:t>Developers who want to incorporate human data into their applications</a:t>
            </a:r>
          </a:p>
          <a:p>
            <a:pPr lvl="1"/>
            <a:r>
              <a:rPr lang="en-US" sz="2000" dirty="0" smtClean="0"/>
              <a:t>But also social scientists</a:t>
            </a:r>
          </a:p>
          <a:p>
            <a:pPr lvl="1"/>
            <a:r>
              <a:rPr lang="en-US" sz="2000" dirty="0" smtClean="0"/>
              <a:t>Marketing professionals</a:t>
            </a:r>
          </a:p>
          <a:p>
            <a:pPr lvl="1"/>
            <a:r>
              <a:rPr lang="en-US" sz="2000" dirty="0" smtClean="0"/>
              <a:t>Campaign pollsters</a:t>
            </a:r>
          </a:p>
          <a:p>
            <a:pPr lvl="1"/>
            <a:endParaRPr lang="en-US" sz="2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Have explored </a:t>
            </a:r>
            <a:r>
              <a:rPr lang="en-US" sz="2800" dirty="0" smtClean="0">
                <a:solidFill>
                  <a:srgbClr val="FF0000"/>
                </a:solidFill>
              </a:rPr>
              <a:t>power analysis</a:t>
            </a:r>
          </a:p>
          <a:p>
            <a:r>
              <a:rPr lang="en-US" sz="2800" dirty="0" smtClean="0"/>
              <a:t>and are doing experiments </a:t>
            </a:r>
          </a:p>
          <a:p>
            <a:r>
              <a:rPr lang="en-US" sz="2800" dirty="0" smtClean="0"/>
              <a:t>on </a:t>
            </a:r>
            <a:r>
              <a:rPr lang="en-US" sz="2800" dirty="0" smtClean="0">
                <a:solidFill>
                  <a:srgbClr val="FF0000"/>
                </a:solidFill>
              </a:rPr>
              <a:t>unbiasing </a:t>
            </a:r>
          </a:p>
          <a:p>
            <a:r>
              <a:rPr lang="en-US" sz="2800" dirty="0" smtClean="0"/>
              <a:t>and various </a:t>
            </a:r>
            <a:r>
              <a:rPr lang="en-US" sz="2800" dirty="0" smtClean="0">
                <a:solidFill>
                  <a:srgbClr val="FF0000"/>
                </a:solidFill>
              </a:rPr>
              <a:t>optimizations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9178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Building </a:t>
            </a:r>
            <a:r>
              <a:rPr lang="en-US" dirty="0" err="1" smtClean="0"/>
              <a:t>Interpoll</a:t>
            </a:r>
            <a:r>
              <a:rPr lang="en-US" dirty="0" smtClean="0"/>
              <a:t> applications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7483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Social Sciences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reeform 8"/>
          <p:cNvSpPr>
            <a:spLocks/>
          </p:cNvSpPr>
          <p:nvPr/>
        </p:nvSpPr>
        <p:spPr bwMode="auto">
          <a:xfrm>
            <a:off x="2376488" y="1062039"/>
            <a:ext cx="7485664" cy="5335585"/>
          </a:xfrm>
          <a:custGeom>
            <a:avLst/>
            <a:gdLst>
              <a:gd name="T0" fmla="*/ 1421 w 1996"/>
              <a:gd name="T1" fmla="*/ 453 h 1423"/>
              <a:gd name="T2" fmla="*/ 1631 w 1996"/>
              <a:gd name="T3" fmla="*/ 453 h 1423"/>
              <a:gd name="T4" fmla="*/ 1813 w 1996"/>
              <a:gd name="T5" fmla="*/ 608 h 1423"/>
              <a:gd name="T6" fmla="*/ 1996 w 1996"/>
              <a:gd name="T7" fmla="*/ 425 h 1423"/>
              <a:gd name="T8" fmla="*/ 1813 w 1996"/>
              <a:gd name="T9" fmla="*/ 241 h 1423"/>
              <a:gd name="T10" fmla="*/ 1631 w 1996"/>
              <a:gd name="T11" fmla="*/ 397 h 1423"/>
              <a:gd name="T12" fmla="*/ 1421 w 1996"/>
              <a:gd name="T13" fmla="*/ 397 h 1423"/>
              <a:gd name="T14" fmla="*/ 998 w 1996"/>
              <a:gd name="T15" fmla="*/ 0 h 1423"/>
              <a:gd name="T16" fmla="*/ 575 w 1996"/>
              <a:gd name="T17" fmla="*/ 397 h 1423"/>
              <a:gd name="T18" fmla="*/ 365 w 1996"/>
              <a:gd name="T19" fmla="*/ 397 h 1423"/>
              <a:gd name="T20" fmla="*/ 183 w 1996"/>
              <a:gd name="T21" fmla="*/ 241 h 1423"/>
              <a:gd name="T22" fmla="*/ 0 w 1996"/>
              <a:gd name="T23" fmla="*/ 425 h 1423"/>
              <a:gd name="T24" fmla="*/ 183 w 1996"/>
              <a:gd name="T25" fmla="*/ 608 h 1423"/>
              <a:gd name="T26" fmla="*/ 365 w 1996"/>
              <a:gd name="T27" fmla="*/ 453 h 1423"/>
              <a:gd name="T28" fmla="*/ 575 w 1996"/>
              <a:gd name="T29" fmla="*/ 453 h 1423"/>
              <a:gd name="T30" fmla="*/ 617 w 1996"/>
              <a:gd name="T31" fmla="*/ 612 h 1423"/>
              <a:gd name="T32" fmla="*/ 436 w 1996"/>
              <a:gd name="T33" fmla="*/ 717 h 1423"/>
              <a:gd name="T34" fmla="*/ 293 w 1996"/>
              <a:gd name="T35" fmla="*/ 648 h 1423"/>
              <a:gd name="T36" fmla="*/ 109 w 1996"/>
              <a:gd name="T37" fmla="*/ 832 h 1423"/>
              <a:gd name="T38" fmla="*/ 293 w 1996"/>
              <a:gd name="T39" fmla="*/ 1016 h 1423"/>
              <a:gd name="T40" fmla="*/ 476 w 1996"/>
              <a:gd name="T41" fmla="*/ 832 h 1423"/>
              <a:gd name="T42" fmla="*/ 464 w 1996"/>
              <a:gd name="T43" fmla="*/ 766 h 1423"/>
              <a:gd name="T44" fmla="*/ 645 w 1996"/>
              <a:gd name="T45" fmla="*/ 661 h 1423"/>
              <a:gd name="T46" fmla="*/ 762 w 1996"/>
              <a:gd name="T47" fmla="*/ 777 h 1423"/>
              <a:gd name="T48" fmla="*/ 657 w 1996"/>
              <a:gd name="T49" fmla="*/ 959 h 1423"/>
              <a:gd name="T50" fmla="*/ 591 w 1996"/>
              <a:gd name="T51" fmla="*/ 947 h 1423"/>
              <a:gd name="T52" fmla="*/ 407 w 1996"/>
              <a:gd name="T53" fmla="*/ 1130 h 1423"/>
              <a:gd name="T54" fmla="*/ 591 w 1996"/>
              <a:gd name="T55" fmla="*/ 1314 h 1423"/>
              <a:gd name="T56" fmla="*/ 774 w 1996"/>
              <a:gd name="T57" fmla="*/ 1130 h 1423"/>
              <a:gd name="T58" fmla="*/ 706 w 1996"/>
              <a:gd name="T59" fmla="*/ 987 h 1423"/>
              <a:gd name="T60" fmla="*/ 811 w 1996"/>
              <a:gd name="T61" fmla="*/ 805 h 1423"/>
              <a:gd name="T62" fmla="*/ 970 w 1996"/>
              <a:gd name="T63" fmla="*/ 848 h 1423"/>
              <a:gd name="T64" fmla="*/ 970 w 1996"/>
              <a:gd name="T65" fmla="*/ 1058 h 1423"/>
              <a:gd name="T66" fmla="*/ 814 w 1996"/>
              <a:gd name="T67" fmla="*/ 1239 h 1423"/>
              <a:gd name="T68" fmla="*/ 998 w 1996"/>
              <a:gd name="T69" fmla="*/ 1423 h 1423"/>
              <a:gd name="T70" fmla="*/ 1182 w 1996"/>
              <a:gd name="T71" fmla="*/ 1239 h 1423"/>
              <a:gd name="T72" fmla="*/ 1026 w 1996"/>
              <a:gd name="T73" fmla="*/ 1058 h 1423"/>
              <a:gd name="T74" fmla="*/ 1026 w 1996"/>
              <a:gd name="T75" fmla="*/ 848 h 1423"/>
              <a:gd name="T76" fmla="*/ 1186 w 1996"/>
              <a:gd name="T77" fmla="*/ 805 h 1423"/>
              <a:gd name="T78" fmla="*/ 1290 w 1996"/>
              <a:gd name="T79" fmla="*/ 987 h 1423"/>
              <a:gd name="T80" fmla="*/ 1222 w 1996"/>
              <a:gd name="T81" fmla="*/ 1130 h 1423"/>
              <a:gd name="T82" fmla="*/ 1405 w 1996"/>
              <a:gd name="T83" fmla="*/ 1314 h 1423"/>
              <a:gd name="T84" fmla="*/ 1589 w 1996"/>
              <a:gd name="T85" fmla="*/ 1130 h 1423"/>
              <a:gd name="T86" fmla="*/ 1405 w 1996"/>
              <a:gd name="T87" fmla="*/ 947 h 1423"/>
              <a:gd name="T88" fmla="*/ 1339 w 1996"/>
              <a:gd name="T89" fmla="*/ 959 h 1423"/>
              <a:gd name="T90" fmla="*/ 1234 w 1996"/>
              <a:gd name="T91" fmla="*/ 777 h 1423"/>
              <a:gd name="T92" fmla="*/ 1351 w 1996"/>
              <a:gd name="T93" fmla="*/ 661 h 1423"/>
              <a:gd name="T94" fmla="*/ 1532 w 1996"/>
              <a:gd name="T95" fmla="*/ 766 h 1423"/>
              <a:gd name="T96" fmla="*/ 1520 w 1996"/>
              <a:gd name="T97" fmla="*/ 832 h 1423"/>
              <a:gd name="T98" fmla="*/ 1704 w 1996"/>
              <a:gd name="T99" fmla="*/ 1016 h 1423"/>
              <a:gd name="T100" fmla="*/ 1887 w 1996"/>
              <a:gd name="T101" fmla="*/ 832 h 1423"/>
              <a:gd name="T102" fmla="*/ 1704 w 1996"/>
              <a:gd name="T103" fmla="*/ 648 h 1423"/>
              <a:gd name="T104" fmla="*/ 1560 w 1996"/>
              <a:gd name="T105" fmla="*/ 717 h 1423"/>
              <a:gd name="T106" fmla="*/ 1379 w 1996"/>
              <a:gd name="T107" fmla="*/ 612 h 1423"/>
              <a:gd name="T108" fmla="*/ 1421 w 1996"/>
              <a:gd name="T109" fmla="*/ 453 h 1423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1996" h="1423">
                <a:moveTo>
                  <a:pt x="1421" y="453"/>
                </a:moveTo>
                <a:cubicBezTo>
                  <a:pt x="1631" y="453"/>
                  <a:pt x="1631" y="453"/>
                  <a:pt x="1631" y="453"/>
                </a:cubicBezTo>
                <a:cubicBezTo>
                  <a:pt x="1645" y="541"/>
                  <a:pt x="1721" y="608"/>
                  <a:pt x="1813" y="608"/>
                </a:cubicBezTo>
                <a:cubicBezTo>
                  <a:pt x="1914" y="608"/>
                  <a:pt x="1996" y="526"/>
                  <a:pt x="1996" y="425"/>
                </a:cubicBezTo>
                <a:cubicBezTo>
                  <a:pt x="1996" y="323"/>
                  <a:pt x="1914" y="241"/>
                  <a:pt x="1813" y="241"/>
                </a:cubicBezTo>
                <a:cubicBezTo>
                  <a:pt x="1721" y="241"/>
                  <a:pt x="1645" y="309"/>
                  <a:pt x="1631" y="397"/>
                </a:cubicBezTo>
                <a:cubicBezTo>
                  <a:pt x="1421" y="397"/>
                  <a:pt x="1421" y="397"/>
                  <a:pt x="1421" y="397"/>
                </a:cubicBezTo>
                <a:cubicBezTo>
                  <a:pt x="1407" y="175"/>
                  <a:pt x="1223" y="0"/>
                  <a:pt x="998" y="0"/>
                </a:cubicBezTo>
                <a:cubicBezTo>
                  <a:pt x="773" y="0"/>
                  <a:pt x="589" y="175"/>
                  <a:pt x="575" y="397"/>
                </a:cubicBezTo>
                <a:cubicBezTo>
                  <a:pt x="365" y="397"/>
                  <a:pt x="365" y="397"/>
                  <a:pt x="365" y="397"/>
                </a:cubicBezTo>
                <a:cubicBezTo>
                  <a:pt x="352" y="309"/>
                  <a:pt x="275" y="241"/>
                  <a:pt x="183" y="241"/>
                </a:cubicBezTo>
                <a:cubicBezTo>
                  <a:pt x="82" y="241"/>
                  <a:pt x="0" y="323"/>
                  <a:pt x="0" y="425"/>
                </a:cubicBezTo>
                <a:cubicBezTo>
                  <a:pt x="0" y="526"/>
                  <a:pt x="82" y="608"/>
                  <a:pt x="183" y="608"/>
                </a:cubicBezTo>
                <a:cubicBezTo>
                  <a:pt x="275" y="608"/>
                  <a:pt x="352" y="541"/>
                  <a:pt x="365" y="453"/>
                </a:cubicBezTo>
                <a:cubicBezTo>
                  <a:pt x="575" y="453"/>
                  <a:pt x="575" y="453"/>
                  <a:pt x="575" y="453"/>
                </a:cubicBezTo>
                <a:cubicBezTo>
                  <a:pt x="578" y="510"/>
                  <a:pt x="593" y="564"/>
                  <a:pt x="617" y="612"/>
                </a:cubicBezTo>
                <a:cubicBezTo>
                  <a:pt x="436" y="717"/>
                  <a:pt x="436" y="717"/>
                  <a:pt x="436" y="717"/>
                </a:cubicBezTo>
                <a:cubicBezTo>
                  <a:pt x="402" y="675"/>
                  <a:pt x="350" y="648"/>
                  <a:pt x="293" y="648"/>
                </a:cubicBezTo>
                <a:cubicBezTo>
                  <a:pt x="191" y="648"/>
                  <a:pt x="109" y="731"/>
                  <a:pt x="109" y="832"/>
                </a:cubicBezTo>
                <a:cubicBezTo>
                  <a:pt x="109" y="934"/>
                  <a:pt x="191" y="1016"/>
                  <a:pt x="293" y="1016"/>
                </a:cubicBezTo>
                <a:cubicBezTo>
                  <a:pt x="394" y="1016"/>
                  <a:pt x="476" y="934"/>
                  <a:pt x="476" y="832"/>
                </a:cubicBezTo>
                <a:cubicBezTo>
                  <a:pt x="476" y="809"/>
                  <a:pt x="472" y="786"/>
                  <a:pt x="464" y="766"/>
                </a:cubicBezTo>
                <a:cubicBezTo>
                  <a:pt x="645" y="661"/>
                  <a:pt x="645" y="661"/>
                  <a:pt x="645" y="661"/>
                </a:cubicBezTo>
                <a:cubicBezTo>
                  <a:pt x="676" y="707"/>
                  <a:pt x="716" y="746"/>
                  <a:pt x="762" y="777"/>
                </a:cubicBezTo>
                <a:cubicBezTo>
                  <a:pt x="657" y="959"/>
                  <a:pt x="657" y="959"/>
                  <a:pt x="657" y="959"/>
                </a:cubicBezTo>
                <a:cubicBezTo>
                  <a:pt x="637" y="951"/>
                  <a:pt x="614" y="947"/>
                  <a:pt x="591" y="947"/>
                </a:cubicBezTo>
                <a:cubicBezTo>
                  <a:pt x="489" y="947"/>
                  <a:pt x="407" y="1029"/>
                  <a:pt x="407" y="1130"/>
                </a:cubicBezTo>
                <a:cubicBezTo>
                  <a:pt x="407" y="1232"/>
                  <a:pt x="489" y="1314"/>
                  <a:pt x="591" y="1314"/>
                </a:cubicBezTo>
                <a:cubicBezTo>
                  <a:pt x="692" y="1314"/>
                  <a:pt x="774" y="1232"/>
                  <a:pt x="774" y="1130"/>
                </a:cubicBezTo>
                <a:cubicBezTo>
                  <a:pt x="774" y="1072"/>
                  <a:pt x="748" y="1021"/>
                  <a:pt x="706" y="987"/>
                </a:cubicBezTo>
                <a:cubicBezTo>
                  <a:pt x="811" y="805"/>
                  <a:pt x="811" y="805"/>
                  <a:pt x="811" y="805"/>
                </a:cubicBezTo>
                <a:cubicBezTo>
                  <a:pt x="859" y="829"/>
                  <a:pt x="913" y="844"/>
                  <a:pt x="970" y="848"/>
                </a:cubicBezTo>
                <a:cubicBezTo>
                  <a:pt x="970" y="1058"/>
                  <a:pt x="970" y="1058"/>
                  <a:pt x="970" y="1058"/>
                </a:cubicBezTo>
                <a:cubicBezTo>
                  <a:pt x="882" y="1071"/>
                  <a:pt x="814" y="1147"/>
                  <a:pt x="814" y="1239"/>
                </a:cubicBezTo>
                <a:cubicBezTo>
                  <a:pt x="814" y="1341"/>
                  <a:pt x="897" y="1423"/>
                  <a:pt x="998" y="1423"/>
                </a:cubicBezTo>
                <a:cubicBezTo>
                  <a:pt x="1100" y="1423"/>
                  <a:pt x="1182" y="1341"/>
                  <a:pt x="1182" y="1239"/>
                </a:cubicBezTo>
                <a:cubicBezTo>
                  <a:pt x="1182" y="1147"/>
                  <a:pt x="1114" y="1071"/>
                  <a:pt x="1026" y="1058"/>
                </a:cubicBezTo>
                <a:cubicBezTo>
                  <a:pt x="1026" y="848"/>
                  <a:pt x="1026" y="848"/>
                  <a:pt x="1026" y="848"/>
                </a:cubicBezTo>
                <a:cubicBezTo>
                  <a:pt x="1083" y="844"/>
                  <a:pt x="1137" y="829"/>
                  <a:pt x="1186" y="805"/>
                </a:cubicBezTo>
                <a:cubicBezTo>
                  <a:pt x="1290" y="987"/>
                  <a:pt x="1290" y="987"/>
                  <a:pt x="1290" y="987"/>
                </a:cubicBezTo>
                <a:cubicBezTo>
                  <a:pt x="1248" y="1021"/>
                  <a:pt x="1222" y="1072"/>
                  <a:pt x="1222" y="1130"/>
                </a:cubicBezTo>
                <a:cubicBezTo>
                  <a:pt x="1222" y="1232"/>
                  <a:pt x="1304" y="1314"/>
                  <a:pt x="1405" y="1314"/>
                </a:cubicBezTo>
                <a:cubicBezTo>
                  <a:pt x="1507" y="1314"/>
                  <a:pt x="1589" y="1232"/>
                  <a:pt x="1589" y="1130"/>
                </a:cubicBezTo>
                <a:cubicBezTo>
                  <a:pt x="1589" y="1029"/>
                  <a:pt x="1507" y="947"/>
                  <a:pt x="1405" y="947"/>
                </a:cubicBezTo>
                <a:cubicBezTo>
                  <a:pt x="1382" y="947"/>
                  <a:pt x="1359" y="951"/>
                  <a:pt x="1339" y="959"/>
                </a:cubicBezTo>
                <a:cubicBezTo>
                  <a:pt x="1234" y="777"/>
                  <a:pt x="1234" y="777"/>
                  <a:pt x="1234" y="777"/>
                </a:cubicBezTo>
                <a:cubicBezTo>
                  <a:pt x="1280" y="746"/>
                  <a:pt x="1320" y="707"/>
                  <a:pt x="1351" y="661"/>
                </a:cubicBezTo>
                <a:cubicBezTo>
                  <a:pt x="1532" y="766"/>
                  <a:pt x="1532" y="766"/>
                  <a:pt x="1532" y="766"/>
                </a:cubicBezTo>
                <a:cubicBezTo>
                  <a:pt x="1524" y="786"/>
                  <a:pt x="1520" y="809"/>
                  <a:pt x="1520" y="832"/>
                </a:cubicBezTo>
                <a:cubicBezTo>
                  <a:pt x="1520" y="934"/>
                  <a:pt x="1602" y="1016"/>
                  <a:pt x="1704" y="1016"/>
                </a:cubicBezTo>
                <a:cubicBezTo>
                  <a:pt x="1805" y="1016"/>
                  <a:pt x="1887" y="934"/>
                  <a:pt x="1887" y="832"/>
                </a:cubicBezTo>
                <a:cubicBezTo>
                  <a:pt x="1887" y="731"/>
                  <a:pt x="1805" y="648"/>
                  <a:pt x="1704" y="648"/>
                </a:cubicBezTo>
                <a:cubicBezTo>
                  <a:pt x="1646" y="648"/>
                  <a:pt x="1594" y="675"/>
                  <a:pt x="1560" y="717"/>
                </a:cubicBezTo>
                <a:cubicBezTo>
                  <a:pt x="1379" y="612"/>
                  <a:pt x="1379" y="612"/>
                  <a:pt x="1379" y="612"/>
                </a:cubicBezTo>
                <a:cubicBezTo>
                  <a:pt x="1403" y="564"/>
                  <a:pt x="1418" y="510"/>
                  <a:pt x="1421" y="453"/>
                </a:cubicBezTo>
                <a:close/>
              </a:path>
            </a:pathLst>
          </a:custGeom>
          <a:ln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82124" tIns="41061" rIns="82124" bIns="41061" anchor="ctr"/>
          <a:lstStyle/>
          <a:p>
            <a:endParaRPr lang="en-US" sz="90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403475" y="2420359"/>
            <a:ext cx="1335088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defPPr>
              <a:defRPr lang="en-US"/>
            </a:defPPr>
            <a:lvl1pPr algn="ctr">
              <a:lnSpc>
                <a:spcPts val="2100"/>
              </a:lnSpc>
              <a:defRPr b="0" i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US" sz="900" dirty="0">
                <a:solidFill>
                  <a:srgbClr val="000000"/>
                </a:solidFill>
                <a:latin typeface="+mn-lt"/>
              </a:rPr>
              <a:t>What is the prevalence of depression in men vs. women?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787650" y="4100744"/>
            <a:ext cx="13335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defPPr>
              <a:defRPr lang="en-US"/>
            </a:defPPr>
            <a:lvl1pPr algn="ctr">
              <a:lnSpc>
                <a:spcPts val="2100"/>
              </a:lnSpc>
              <a:defRPr b="0" i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US" sz="800" dirty="0">
                <a:solidFill>
                  <a:srgbClr val="000000"/>
                </a:solidFill>
                <a:latin typeface="+mn-lt"/>
              </a:rPr>
              <a:t>How near-sighted </a:t>
            </a:r>
          </a:p>
          <a:p>
            <a:pPr>
              <a:lnSpc>
                <a:spcPct val="100000"/>
              </a:lnSpc>
              <a:defRPr/>
            </a:pPr>
            <a:r>
              <a:rPr lang="en-US" sz="800" dirty="0">
                <a:solidFill>
                  <a:srgbClr val="000000"/>
                </a:solidFill>
                <a:latin typeface="+mn-lt"/>
              </a:rPr>
              <a:t>are people over 50</a:t>
            </a:r>
          </a:p>
          <a:p>
            <a:pPr>
              <a:lnSpc>
                <a:spcPct val="100000"/>
              </a:lnSpc>
              <a:defRPr/>
            </a:pPr>
            <a:endParaRPr lang="en-US" sz="8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940175" y="5068308"/>
            <a:ext cx="1333500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defPPr>
              <a:defRPr lang="en-US"/>
            </a:defPPr>
            <a:lvl1pPr algn="ctr">
              <a:lnSpc>
                <a:spcPts val="2100"/>
              </a:lnSpc>
              <a:defRPr b="0" i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900" dirty="0">
                <a:solidFill>
                  <a:srgbClr val="000000"/>
                </a:solidFill>
                <a:latin typeface="+mn-lt"/>
              </a:rPr>
              <a:t>Which video game console do you prefer? Xbox One/PS4/Both/Neither)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464175" y="5506458"/>
            <a:ext cx="1333500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defPPr>
              <a:defRPr lang="en-US"/>
            </a:defPPr>
            <a:lvl1pPr algn="ctr">
              <a:lnSpc>
                <a:spcPts val="2100"/>
              </a:lnSpc>
              <a:defRPr b="0" i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US" sz="900" dirty="0">
                <a:solidFill>
                  <a:srgbClr val="000000"/>
                </a:solidFill>
                <a:latin typeface="+mn-lt"/>
              </a:rPr>
              <a:t>Do you think that affirmative action as part of college admission is a good idea?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6997700" y="5068308"/>
            <a:ext cx="1333500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defPPr>
              <a:defRPr lang="en-US"/>
            </a:defPPr>
            <a:lvl1pPr algn="ctr">
              <a:lnSpc>
                <a:spcPts val="2100"/>
              </a:lnSpc>
              <a:defRPr b="0" i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US" sz="900" dirty="0">
                <a:solidFill>
                  <a:srgbClr val="000000"/>
                </a:solidFill>
                <a:latin typeface="+mn-lt"/>
              </a:rPr>
              <a:t>Do you itemize your taxes or use the standard </a:t>
            </a:r>
          </a:p>
          <a:p>
            <a:pPr>
              <a:lnSpc>
                <a:spcPct val="100000"/>
              </a:lnSpc>
              <a:defRPr/>
            </a:pPr>
            <a:r>
              <a:rPr lang="en-US" sz="900" dirty="0">
                <a:solidFill>
                  <a:srgbClr val="000000"/>
                </a:solidFill>
                <a:latin typeface="+mn-lt"/>
              </a:rPr>
              <a:t>tax form?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8108950" y="4037420"/>
            <a:ext cx="133508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defPPr>
              <a:defRPr lang="en-US"/>
            </a:defPPr>
            <a:lvl1pPr algn="ctr">
              <a:lnSpc>
                <a:spcPts val="2100"/>
              </a:lnSpc>
              <a:defRPr b="0" i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US" sz="900" dirty="0">
                <a:solidFill>
                  <a:srgbClr val="000000"/>
                </a:solidFill>
                <a:latin typeface="+mn-lt"/>
              </a:rPr>
              <a:t>What do you think about doctor-assisted suicide?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8518525" y="2420358"/>
            <a:ext cx="1335088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defPPr>
              <a:defRPr lang="en-US"/>
            </a:defPPr>
            <a:lvl1pPr algn="ctr">
              <a:lnSpc>
                <a:spcPts val="2100"/>
              </a:lnSpc>
              <a:defRPr b="0" i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US" sz="900" dirty="0">
                <a:solidFill>
                  <a:srgbClr val="000000"/>
                </a:solidFill>
                <a:latin typeface="+mn-lt"/>
              </a:rPr>
              <a:t>What do you think about race relations in America today?</a:t>
            </a:r>
          </a:p>
        </p:txBody>
      </p:sp>
      <p:pic>
        <p:nvPicPr>
          <p:cNvPr id="15" name="Picture 4" descr="http://www.clker.com/cliparts/i/q/b/Z/Q/8/brain-skech-with-lobes-outlined-m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46980" y="1804540"/>
            <a:ext cx="2544681" cy="201702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5950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Healthcare Surveys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reeform 8"/>
          <p:cNvSpPr>
            <a:spLocks/>
          </p:cNvSpPr>
          <p:nvPr/>
        </p:nvSpPr>
        <p:spPr bwMode="auto">
          <a:xfrm>
            <a:off x="2305688" y="1062039"/>
            <a:ext cx="7485664" cy="5335585"/>
          </a:xfrm>
          <a:custGeom>
            <a:avLst/>
            <a:gdLst>
              <a:gd name="T0" fmla="*/ 1421 w 1996"/>
              <a:gd name="T1" fmla="*/ 453 h 1423"/>
              <a:gd name="T2" fmla="*/ 1631 w 1996"/>
              <a:gd name="T3" fmla="*/ 453 h 1423"/>
              <a:gd name="T4" fmla="*/ 1813 w 1996"/>
              <a:gd name="T5" fmla="*/ 608 h 1423"/>
              <a:gd name="T6" fmla="*/ 1996 w 1996"/>
              <a:gd name="T7" fmla="*/ 425 h 1423"/>
              <a:gd name="T8" fmla="*/ 1813 w 1996"/>
              <a:gd name="T9" fmla="*/ 241 h 1423"/>
              <a:gd name="T10" fmla="*/ 1631 w 1996"/>
              <a:gd name="T11" fmla="*/ 397 h 1423"/>
              <a:gd name="T12" fmla="*/ 1421 w 1996"/>
              <a:gd name="T13" fmla="*/ 397 h 1423"/>
              <a:gd name="T14" fmla="*/ 998 w 1996"/>
              <a:gd name="T15" fmla="*/ 0 h 1423"/>
              <a:gd name="T16" fmla="*/ 575 w 1996"/>
              <a:gd name="T17" fmla="*/ 397 h 1423"/>
              <a:gd name="T18" fmla="*/ 365 w 1996"/>
              <a:gd name="T19" fmla="*/ 397 h 1423"/>
              <a:gd name="T20" fmla="*/ 183 w 1996"/>
              <a:gd name="T21" fmla="*/ 241 h 1423"/>
              <a:gd name="T22" fmla="*/ 0 w 1996"/>
              <a:gd name="T23" fmla="*/ 425 h 1423"/>
              <a:gd name="T24" fmla="*/ 183 w 1996"/>
              <a:gd name="T25" fmla="*/ 608 h 1423"/>
              <a:gd name="T26" fmla="*/ 365 w 1996"/>
              <a:gd name="T27" fmla="*/ 453 h 1423"/>
              <a:gd name="T28" fmla="*/ 575 w 1996"/>
              <a:gd name="T29" fmla="*/ 453 h 1423"/>
              <a:gd name="T30" fmla="*/ 617 w 1996"/>
              <a:gd name="T31" fmla="*/ 612 h 1423"/>
              <a:gd name="T32" fmla="*/ 436 w 1996"/>
              <a:gd name="T33" fmla="*/ 717 h 1423"/>
              <a:gd name="T34" fmla="*/ 293 w 1996"/>
              <a:gd name="T35" fmla="*/ 648 h 1423"/>
              <a:gd name="T36" fmla="*/ 109 w 1996"/>
              <a:gd name="T37" fmla="*/ 832 h 1423"/>
              <a:gd name="T38" fmla="*/ 293 w 1996"/>
              <a:gd name="T39" fmla="*/ 1016 h 1423"/>
              <a:gd name="T40" fmla="*/ 476 w 1996"/>
              <a:gd name="T41" fmla="*/ 832 h 1423"/>
              <a:gd name="T42" fmla="*/ 464 w 1996"/>
              <a:gd name="T43" fmla="*/ 766 h 1423"/>
              <a:gd name="T44" fmla="*/ 645 w 1996"/>
              <a:gd name="T45" fmla="*/ 661 h 1423"/>
              <a:gd name="T46" fmla="*/ 762 w 1996"/>
              <a:gd name="T47" fmla="*/ 777 h 1423"/>
              <a:gd name="T48" fmla="*/ 657 w 1996"/>
              <a:gd name="T49" fmla="*/ 959 h 1423"/>
              <a:gd name="T50" fmla="*/ 591 w 1996"/>
              <a:gd name="T51" fmla="*/ 947 h 1423"/>
              <a:gd name="T52" fmla="*/ 407 w 1996"/>
              <a:gd name="T53" fmla="*/ 1130 h 1423"/>
              <a:gd name="T54" fmla="*/ 591 w 1996"/>
              <a:gd name="T55" fmla="*/ 1314 h 1423"/>
              <a:gd name="T56" fmla="*/ 774 w 1996"/>
              <a:gd name="T57" fmla="*/ 1130 h 1423"/>
              <a:gd name="T58" fmla="*/ 706 w 1996"/>
              <a:gd name="T59" fmla="*/ 987 h 1423"/>
              <a:gd name="T60" fmla="*/ 811 w 1996"/>
              <a:gd name="T61" fmla="*/ 805 h 1423"/>
              <a:gd name="T62" fmla="*/ 970 w 1996"/>
              <a:gd name="T63" fmla="*/ 848 h 1423"/>
              <a:gd name="T64" fmla="*/ 970 w 1996"/>
              <a:gd name="T65" fmla="*/ 1058 h 1423"/>
              <a:gd name="T66" fmla="*/ 814 w 1996"/>
              <a:gd name="T67" fmla="*/ 1239 h 1423"/>
              <a:gd name="T68" fmla="*/ 998 w 1996"/>
              <a:gd name="T69" fmla="*/ 1423 h 1423"/>
              <a:gd name="T70" fmla="*/ 1182 w 1996"/>
              <a:gd name="T71" fmla="*/ 1239 h 1423"/>
              <a:gd name="T72" fmla="*/ 1026 w 1996"/>
              <a:gd name="T73" fmla="*/ 1058 h 1423"/>
              <a:gd name="T74" fmla="*/ 1026 w 1996"/>
              <a:gd name="T75" fmla="*/ 848 h 1423"/>
              <a:gd name="T76" fmla="*/ 1186 w 1996"/>
              <a:gd name="T77" fmla="*/ 805 h 1423"/>
              <a:gd name="T78" fmla="*/ 1290 w 1996"/>
              <a:gd name="T79" fmla="*/ 987 h 1423"/>
              <a:gd name="T80" fmla="*/ 1222 w 1996"/>
              <a:gd name="T81" fmla="*/ 1130 h 1423"/>
              <a:gd name="T82" fmla="*/ 1405 w 1996"/>
              <a:gd name="T83" fmla="*/ 1314 h 1423"/>
              <a:gd name="T84" fmla="*/ 1589 w 1996"/>
              <a:gd name="T85" fmla="*/ 1130 h 1423"/>
              <a:gd name="T86" fmla="*/ 1405 w 1996"/>
              <a:gd name="T87" fmla="*/ 947 h 1423"/>
              <a:gd name="T88" fmla="*/ 1339 w 1996"/>
              <a:gd name="T89" fmla="*/ 959 h 1423"/>
              <a:gd name="T90" fmla="*/ 1234 w 1996"/>
              <a:gd name="T91" fmla="*/ 777 h 1423"/>
              <a:gd name="T92" fmla="*/ 1351 w 1996"/>
              <a:gd name="T93" fmla="*/ 661 h 1423"/>
              <a:gd name="T94" fmla="*/ 1532 w 1996"/>
              <a:gd name="T95" fmla="*/ 766 h 1423"/>
              <a:gd name="T96" fmla="*/ 1520 w 1996"/>
              <a:gd name="T97" fmla="*/ 832 h 1423"/>
              <a:gd name="T98" fmla="*/ 1704 w 1996"/>
              <a:gd name="T99" fmla="*/ 1016 h 1423"/>
              <a:gd name="T100" fmla="*/ 1887 w 1996"/>
              <a:gd name="T101" fmla="*/ 832 h 1423"/>
              <a:gd name="T102" fmla="*/ 1704 w 1996"/>
              <a:gd name="T103" fmla="*/ 648 h 1423"/>
              <a:gd name="T104" fmla="*/ 1560 w 1996"/>
              <a:gd name="T105" fmla="*/ 717 h 1423"/>
              <a:gd name="T106" fmla="*/ 1379 w 1996"/>
              <a:gd name="T107" fmla="*/ 612 h 1423"/>
              <a:gd name="T108" fmla="*/ 1421 w 1996"/>
              <a:gd name="T109" fmla="*/ 453 h 1423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1996" h="1423">
                <a:moveTo>
                  <a:pt x="1421" y="453"/>
                </a:moveTo>
                <a:cubicBezTo>
                  <a:pt x="1631" y="453"/>
                  <a:pt x="1631" y="453"/>
                  <a:pt x="1631" y="453"/>
                </a:cubicBezTo>
                <a:cubicBezTo>
                  <a:pt x="1645" y="541"/>
                  <a:pt x="1721" y="608"/>
                  <a:pt x="1813" y="608"/>
                </a:cubicBezTo>
                <a:cubicBezTo>
                  <a:pt x="1914" y="608"/>
                  <a:pt x="1996" y="526"/>
                  <a:pt x="1996" y="425"/>
                </a:cubicBezTo>
                <a:cubicBezTo>
                  <a:pt x="1996" y="323"/>
                  <a:pt x="1914" y="241"/>
                  <a:pt x="1813" y="241"/>
                </a:cubicBezTo>
                <a:cubicBezTo>
                  <a:pt x="1721" y="241"/>
                  <a:pt x="1645" y="309"/>
                  <a:pt x="1631" y="397"/>
                </a:cubicBezTo>
                <a:cubicBezTo>
                  <a:pt x="1421" y="397"/>
                  <a:pt x="1421" y="397"/>
                  <a:pt x="1421" y="397"/>
                </a:cubicBezTo>
                <a:cubicBezTo>
                  <a:pt x="1407" y="175"/>
                  <a:pt x="1223" y="0"/>
                  <a:pt x="998" y="0"/>
                </a:cubicBezTo>
                <a:cubicBezTo>
                  <a:pt x="773" y="0"/>
                  <a:pt x="589" y="175"/>
                  <a:pt x="575" y="397"/>
                </a:cubicBezTo>
                <a:cubicBezTo>
                  <a:pt x="365" y="397"/>
                  <a:pt x="365" y="397"/>
                  <a:pt x="365" y="397"/>
                </a:cubicBezTo>
                <a:cubicBezTo>
                  <a:pt x="352" y="309"/>
                  <a:pt x="275" y="241"/>
                  <a:pt x="183" y="241"/>
                </a:cubicBezTo>
                <a:cubicBezTo>
                  <a:pt x="82" y="241"/>
                  <a:pt x="0" y="323"/>
                  <a:pt x="0" y="425"/>
                </a:cubicBezTo>
                <a:cubicBezTo>
                  <a:pt x="0" y="526"/>
                  <a:pt x="82" y="608"/>
                  <a:pt x="183" y="608"/>
                </a:cubicBezTo>
                <a:cubicBezTo>
                  <a:pt x="275" y="608"/>
                  <a:pt x="352" y="541"/>
                  <a:pt x="365" y="453"/>
                </a:cubicBezTo>
                <a:cubicBezTo>
                  <a:pt x="575" y="453"/>
                  <a:pt x="575" y="453"/>
                  <a:pt x="575" y="453"/>
                </a:cubicBezTo>
                <a:cubicBezTo>
                  <a:pt x="578" y="510"/>
                  <a:pt x="593" y="564"/>
                  <a:pt x="617" y="612"/>
                </a:cubicBezTo>
                <a:cubicBezTo>
                  <a:pt x="436" y="717"/>
                  <a:pt x="436" y="717"/>
                  <a:pt x="436" y="717"/>
                </a:cubicBezTo>
                <a:cubicBezTo>
                  <a:pt x="402" y="675"/>
                  <a:pt x="350" y="648"/>
                  <a:pt x="293" y="648"/>
                </a:cubicBezTo>
                <a:cubicBezTo>
                  <a:pt x="191" y="648"/>
                  <a:pt x="109" y="731"/>
                  <a:pt x="109" y="832"/>
                </a:cubicBezTo>
                <a:cubicBezTo>
                  <a:pt x="109" y="934"/>
                  <a:pt x="191" y="1016"/>
                  <a:pt x="293" y="1016"/>
                </a:cubicBezTo>
                <a:cubicBezTo>
                  <a:pt x="394" y="1016"/>
                  <a:pt x="476" y="934"/>
                  <a:pt x="476" y="832"/>
                </a:cubicBezTo>
                <a:cubicBezTo>
                  <a:pt x="476" y="809"/>
                  <a:pt x="472" y="786"/>
                  <a:pt x="464" y="766"/>
                </a:cubicBezTo>
                <a:cubicBezTo>
                  <a:pt x="645" y="661"/>
                  <a:pt x="645" y="661"/>
                  <a:pt x="645" y="661"/>
                </a:cubicBezTo>
                <a:cubicBezTo>
                  <a:pt x="676" y="707"/>
                  <a:pt x="716" y="746"/>
                  <a:pt x="762" y="777"/>
                </a:cubicBezTo>
                <a:cubicBezTo>
                  <a:pt x="657" y="959"/>
                  <a:pt x="657" y="959"/>
                  <a:pt x="657" y="959"/>
                </a:cubicBezTo>
                <a:cubicBezTo>
                  <a:pt x="637" y="951"/>
                  <a:pt x="614" y="947"/>
                  <a:pt x="591" y="947"/>
                </a:cubicBezTo>
                <a:cubicBezTo>
                  <a:pt x="489" y="947"/>
                  <a:pt x="407" y="1029"/>
                  <a:pt x="407" y="1130"/>
                </a:cubicBezTo>
                <a:cubicBezTo>
                  <a:pt x="407" y="1232"/>
                  <a:pt x="489" y="1314"/>
                  <a:pt x="591" y="1314"/>
                </a:cubicBezTo>
                <a:cubicBezTo>
                  <a:pt x="692" y="1314"/>
                  <a:pt x="774" y="1232"/>
                  <a:pt x="774" y="1130"/>
                </a:cubicBezTo>
                <a:cubicBezTo>
                  <a:pt x="774" y="1072"/>
                  <a:pt x="748" y="1021"/>
                  <a:pt x="706" y="987"/>
                </a:cubicBezTo>
                <a:cubicBezTo>
                  <a:pt x="811" y="805"/>
                  <a:pt x="811" y="805"/>
                  <a:pt x="811" y="805"/>
                </a:cubicBezTo>
                <a:cubicBezTo>
                  <a:pt x="859" y="829"/>
                  <a:pt x="913" y="844"/>
                  <a:pt x="970" y="848"/>
                </a:cubicBezTo>
                <a:cubicBezTo>
                  <a:pt x="970" y="1058"/>
                  <a:pt x="970" y="1058"/>
                  <a:pt x="970" y="1058"/>
                </a:cubicBezTo>
                <a:cubicBezTo>
                  <a:pt x="882" y="1071"/>
                  <a:pt x="814" y="1147"/>
                  <a:pt x="814" y="1239"/>
                </a:cubicBezTo>
                <a:cubicBezTo>
                  <a:pt x="814" y="1341"/>
                  <a:pt x="897" y="1423"/>
                  <a:pt x="998" y="1423"/>
                </a:cubicBezTo>
                <a:cubicBezTo>
                  <a:pt x="1100" y="1423"/>
                  <a:pt x="1182" y="1341"/>
                  <a:pt x="1182" y="1239"/>
                </a:cubicBezTo>
                <a:cubicBezTo>
                  <a:pt x="1182" y="1147"/>
                  <a:pt x="1114" y="1071"/>
                  <a:pt x="1026" y="1058"/>
                </a:cubicBezTo>
                <a:cubicBezTo>
                  <a:pt x="1026" y="848"/>
                  <a:pt x="1026" y="848"/>
                  <a:pt x="1026" y="848"/>
                </a:cubicBezTo>
                <a:cubicBezTo>
                  <a:pt x="1083" y="844"/>
                  <a:pt x="1137" y="829"/>
                  <a:pt x="1186" y="805"/>
                </a:cubicBezTo>
                <a:cubicBezTo>
                  <a:pt x="1290" y="987"/>
                  <a:pt x="1290" y="987"/>
                  <a:pt x="1290" y="987"/>
                </a:cubicBezTo>
                <a:cubicBezTo>
                  <a:pt x="1248" y="1021"/>
                  <a:pt x="1222" y="1072"/>
                  <a:pt x="1222" y="1130"/>
                </a:cubicBezTo>
                <a:cubicBezTo>
                  <a:pt x="1222" y="1232"/>
                  <a:pt x="1304" y="1314"/>
                  <a:pt x="1405" y="1314"/>
                </a:cubicBezTo>
                <a:cubicBezTo>
                  <a:pt x="1507" y="1314"/>
                  <a:pt x="1589" y="1232"/>
                  <a:pt x="1589" y="1130"/>
                </a:cubicBezTo>
                <a:cubicBezTo>
                  <a:pt x="1589" y="1029"/>
                  <a:pt x="1507" y="947"/>
                  <a:pt x="1405" y="947"/>
                </a:cubicBezTo>
                <a:cubicBezTo>
                  <a:pt x="1382" y="947"/>
                  <a:pt x="1359" y="951"/>
                  <a:pt x="1339" y="959"/>
                </a:cubicBezTo>
                <a:cubicBezTo>
                  <a:pt x="1234" y="777"/>
                  <a:pt x="1234" y="777"/>
                  <a:pt x="1234" y="777"/>
                </a:cubicBezTo>
                <a:cubicBezTo>
                  <a:pt x="1280" y="746"/>
                  <a:pt x="1320" y="707"/>
                  <a:pt x="1351" y="661"/>
                </a:cubicBezTo>
                <a:cubicBezTo>
                  <a:pt x="1532" y="766"/>
                  <a:pt x="1532" y="766"/>
                  <a:pt x="1532" y="766"/>
                </a:cubicBezTo>
                <a:cubicBezTo>
                  <a:pt x="1524" y="786"/>
                  <a:pt x="1520" y="809"/>
                  <a:pt x="1520" y="832"/>
                </a:cubicBezTo>
                <a:cubicBezTo>
                  <a:pt x="1520" y="934"/>
                  <a:pt x="1602" y="1016"/>
                  <a:pt x="1704" y="1016"/>
                </a:cubicBezTo>
                <a:cubicBezTo>
                  <a:pt x="1805" y="1016"/>
                  <a:pt x="1887" y="934"/>
                  <a:pt x="1887" y="832"/>
                </a:cubicBezTo>
                <a:cubicBezTo>
                  <a:pt x="1887" y="731"/>
                  <a:pt x="1805" y="648"/>
                  <a:pt x="1704" y="648"/>
                </a:cubicBezTo>
                <a:cubicBezTo>
                  <a:pt x="1646" y="648"/>
                  <a:pt x="1594" y="675"/>
                  <a:pt x="1560" y="717"/>
                </a:cubicBezTo>
                <a:cubicBezTo>
                  <a:pt x="1379" y="612"/>
                  <a:pt x="1379" y="612"/>
                  <a:pt x="1379" y="612"/>
                </a:cubicBezTo>
                <a:cubicBezTo>
                  <a:pt x="1403" y="564"/>
                  <a:pt x="1418" y="510"/>
                  <a:pt x="1421" y="453"/>
                </a:cubicBezTo>
                <a:close/>
              </a:path>
            </a:pathLst>
          </a:custGeom>
          <a:ln>
            <a:headEnd type="none" w="med" len="med"/>
            <a:tailEnd type="none" w="med" len="med"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82124" tIns="41061" rIns="82124" bIns="41061" anchor="ctr"/>
          <a:lstStyle/>
          <a:p>
            <a:endParaRPr 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403475" y="2351110"/>
            <a:ext cx="1237192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defPPr>
              <a:defRPr lang="en-US"/>
            </a:defPPr>
            <a:lvl1pPr algn="ctr">
              <a:lnSpc>
                <a:spcPts val="2100"/>
              </a:lnSpc>
              <a:defRPr b="0" i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How many hours of </a:t>
            </a:r>
          </a:p>
          <a:p>
            <a:pPr>
              <a:lnSpc>
                <a:spcPct val="100000"/>
              </a:lnSpc>
            </a:pP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sleep have you gotten on average in the past month? 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725389" y="4077660"/>
            <a:ext cx="1333500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defPPr>
              <a:defRPr lang="en-US"/>
            </a:defPPr>
            <a:lvl1pPr algn="ctr">
              <a:lnSpc>
                <a:spcPts val="2100"/>
              </a:lnSpc>
              <a:defRPr b="0" i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Do you feel that you </a:t>
            </a:r>
          </a:p>
          <a:p>
            <a:pPr>
              <a:lnSpc>
                <a:spcPct val="100000"/>
              </a:lnSpc>
            </a:pP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get enough sleep? </a:t>
            </a:r>
          </a:p>
          <a:p>
            <a:pPr>
              <a:lnSpc>
                <a:spcPct val="100000"/>
              </a:lnSpc>
              <a:defRPr/>
            </a:pP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877914" y="5068308"/>
            <a:ext cx="1333500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defPPr>
              <a:defRPr lang="en-US"/>
            </a:defPPr>
            <a:lvl1pPr algn="ctr">
              <a:lnSpc>
                <a:spcPts val="2100"/>
              </a:lnSpc>
              <a:defRPr b="0" i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How is duration of sleep correlated with coffee intake for college students?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472714" y="5298708"/>
            <a:ext cx="115668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defPPr>
              <a:defRPr lang="en-US"/>
            </a:defPPr>
            <a:lvl1pPr algn="ctr">
              <a:lnSpc>
                <a:spcPts val="2100"/>
              </a:lnSpc>
              <a:defRPr b="0" i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Are parents satisfied with the amount of sleep they get</a:t>
            </a:r>
            <a:r>
              <a:rPr 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?</a:t>
            </a:r>
          </a:p>
          <a:p>
            <a:pPr>
              <a:lnSpc>
                <a:spcPct val="100000"/>
              </a:lnSpc>
              <a:defRPr/>
            </a:pPr>
            <a:r>
              <a:rPr 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 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  <a:p>
            <a:pPr>
              <a:lnSpc>
                <a:spcPct val="100000"/>
              </a:lnSpc>
              <a:defRPr/>
            </a:pP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Are men more satisfied than women?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7006239" y="4929806"/>
            <a:ext cx="1111250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defPPr>
              <a:defRPr lang="en-US"/>
            </a:defPPr>
            <a:lvl1pPr algn="ctr">
              <a:lnSpc>
                <a:spcPts val="2100"/>
              </a:lnSpc>
              <a:defRPr b="0" i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>
              <a:lnSpc>
                <a:spcPct val="100000"/>
              </a:lnSpc>
              <a:defRPr/>
            </a:pP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  <a:p>
            <a:pPr>
              <a:lnSpc>
                <a:spcPct val="100000"/>
              </a:lnSpc>
              <a:defRPr/>
            </a:pP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For people between</a:t>
            </a:r>
          </a:p>
          <a:p>
            <a:pPr>
              <a:lnSpc>
                <a:spcPct val="100000"/>
              </a:lnSpc>
              <a:defRPr/>
            </a:pP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 30-45, do they find medical providers by word of mouth? 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8117489" y="3968170"/>
            <a:ext cx="1170444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defPPr>
              <a:defRPr lang="en-US"/>
            </a:defPPr>
            <a:lvl1pPr algn="ctr">
              <a:lnSpc>
                <a:spcPts val="2100"/>
              </a:lnSpc>
              <a:defRPr b="0" i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Which is worse for your health: alcohol, tobacco, sugar, or marijuana?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8527064" y="2420357"/>
            <a:ext cx="1192669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defPPr>
              <a:defRPr lang="en-US"/>
            </a:defPPr>
            <a:lvl1pPr algn="ctr">
              <a:lnSpc>
                <a:spcPts val="2100"/>
              </a:lnSpc>
              <a:defRPr b="0" i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Is Yelp a trusted </a:t>
            </a:r>
          </a:p>
          <a:p>
            <a:pPr>
              <a:lnSpc>
                <a:spcPct val="100000"/>
              </a:lnSpc>
              <a:defRPr/>
            </a:pP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source of healthcare recommendations?</a:t>
            </a:r>
          </a:p>
        </p:txBody>
      </p:sp>
      <p:pic>
        <p:nvPicPr>
          <p:cNvPr id="15" name="Picture 2" descr="http://ww1.prweb.com/prfiles/2010/06/23/457774/UHCsymbol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11414" y="1835229"/>
            <a:ext cx="1815812" cy="181581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019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33413"/>
            <a:ext cx="12192000" cy="8124825"/>
          </a:xfrm>
          <a:prstGeom prst="rect">
            <a:avLst/>
          </a:prstGeom>
        </p:spPr>
      </p:pic>
      <p:pic>
        <p:nvPicPr>
          <p:cNvPr id="2050" name="Picture 2" descr="http://www.atomicmarketinginc.com/market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9401" y="-12684724"/>
            <a:ext cx="14825053" cy="849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businessnewsdaily.com/images/i/000/003/948/i02/marketing.jpg?136854353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9401" y="12265817"/>
            <a:ext cx="14862575" cy="990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-826260" y="0"/>
            <a:ext cx="14234698" cy="8674271"/>
            <a:chOff x="-826260" y="0"/>
            <a:chExt cx="14234698" cy="8674271"/>
          </a:xfrm>
        </p:grpSpPr>
        <p:pic>
          <p:nvPicPr>
            <p:cNvPr id="2056" name="Picture 8" descr="http://d225fqn1pkg6mt.cloudfront.net/wp-content/uploads/2013/09/Marketing_brand_appeal_resize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26260" y="0"/>
              <a:ext cx="14234698" cy="86742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2773189" y="3836015"/>
              <a:ext cx="703580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5400" dirty="0" smtClean="0">
                  <a:solidFill>
                    <a:srgbClr val="FF0000"/>
                  </a:solidFill>
                  <a:latin typeface="Rabiohead" panose="00000400000000000000" pitchFamily="2" charset="0"/>
                </a:rPr>
                <a:t>these people need our help</a:t>
              </a:r>
              <a:endParaRPr lang="en-US" sz="5400" dirty="0"/>
            </a:p>
          </p:txBody>
        </p:sp>
      </p:grpSp>
      <p:pic>
        <p:nvPicPr>
          <p:cNvPr id="2054" name="Picture 6" descr="http://www.businessnewsdaily.com/images/i/000/003/908/original/marketing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7460" y="-1674496"/>
            <a:ext cx="12726919" cy="1020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6280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Exploring the data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Content Placeholder 5" descr="Screen Clippi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1" y="3109651"/>
            <a:ext cx="4754562" cy="19351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40</a:t>
            </a:fld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455758" y="585216"/>
            <a:ext cx="6638588" cy="57235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2553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Political Polling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reeform 8"/>
          <p:cNvSpPr>
            <a:spLocks/>
          </p:cNvSpPr>
          <p:nvPr/>
        </p:nvSpPr>
        <p:spPr bwMode="auto">
          <a:xfrm>
            <a:off x="2376488" y="1062039"/>
            <a:ext cx="7485664" cy="5335585"/>
          </a:xfrm>
          <a:custGeom>
            <a:avLst/>
            <a:gdLst>
              <a:gd name="T0" fmla="*/ 1421 w 1996"/>
              <a:gd name="T1" fmla="*/ 453 h 1423"/>
              <a:gd name="T2" fmla="*/ 1631 w 1996"/>
              <a:gd name="T3" fmla="*/ 453 h 1423"/>
              <a:gd name="T4" fmla="*/ 1813 w 1996"/>
              <a:gd name="T5" fmla="*/ 608 h 1423"/>
              <a:gd name="T6" fmla="*/ 1996 w 1996"/>
              <a:gd name="T7" fmla="*/ 425 h 1423"/>
              <a:gd name="T8" fmla="*/ 1813 w 1996"/>
              <a:gd name="T9" fmla="*/ 241 h 1423"/>
              <a:gd name="T10" fmla="*/ 1631 w 1996"/>
              <a:gd name="T11" fmla="*/ 397 h 1423"/>
              <a:gd name="T12" fmla="*/ 1421 w 1996"/>
              <a:gd name="T13" fmla="*/ 397 h 1423"/>
              <a:gd name="T14" fmla="*/ 998 w 1996"/>
              <a:gd name="T15" fmla="*/ 0 h 1423"/>
              <a:gd name="T16" fmla="*/ 575 w 1996"/>
              <a:gd name="T17" fmla="*/ 397 h 1423"/>
              <a:gd name="T18" fmla="*/ 365 w 1996"/>
              <a:gd name="T19" fmla="*/ 397 h 1423"/>
              <a:gd name="T20" fmla="*/ 183 w 1996"/>
              <a:gd name="T21" fmla="*/ 241 h 1423"/>
              <a:gd name="T22" fmla="*/ 0 w 1996"/>
              <a:gd name="T23" fmla="*/ 425 h 1423"/>
              <a:gd name="T24" fmla="*/ 183 w 1996"/>
              <a:gd name="T25" fmla="*/ 608 h 1423"/>
              <a:gd name="T26" fmla="*/ 365 w 1996"/>
              <a:gd name="T27" fmla="*/ 453 h 1423"/>
              <a:gd name="T28" fmla="*/ 575 w 1996"/>
              <a:gd name="T29" fmla="*/ 453 h 1423"/>
              <a:gd name="T30" fmla="*/ 617 w 1996"/>
              <a:gd name="T31" fmla="*/ 612 h 1423"/>
              <a:gd name="T32" fmla="*/ 436 w 1996"/>
              <a:gd name="T33" fmla="*/ 717 h 1423"/>
              <a:gd name="T34" fmla="*/ 293 w 1996"/>
              <a:gd name="T35" fmla="*/ 648 h 1423"/>
              <a:gd name="T36" fmla="*/ 109 w 1996"/>
              <a:gd name="T37" fmla="*/ 832 h 1423"/>
              <a:gd name="T38" fmla="*/ 293 w 1996"/>
              <a:gd name="T39" fmla="*/ 1016 h 1423"/>
              <a:gd name="T40" fmla="*/ 476 w 1996"/>
              <a:gd name="T41" fmla="*/ 832 h 1423"/>
              <a:gd name="T42" fmla="*/ 464 w 1996"/>
              <a:gd name="T43" fmla="*/ 766 h 1423"/>
              <a:gd name="T44" fmla="*/ 645 w 1996"/>
              <a:gd name="T45" fmla="*/ 661 h 1423"/>
              <a:gd name="T46" fmla="*/ 762 w 1996"/>
              <a:gd name="T47" fmla="*/ 777 h 1423"/>
              <a:gd name="T48" fmla="*/ 657 w 1996"/>
              <a:gd name="T49" fmla="*/ 959 h 1423"/>
              <a:gd name="T50" fmla="*/ 591 w 1996"/>
              <a:gd name="T51" fmla="*/ 947 h 1423"/>
              <a:gd name="T52" fmla="*/ 407 w 1996"/>
              <a:gd name="T53" fmla="*/ 1130 h 1423"/>
              <a:gd name="T54" fmla="*/ 591 w 1996"/>
              <a:gd name="T55" fmla="*/ 1314 h 1423"/>
              <a:gd name="T56" fmla="*/ 774 w 1996"/>
              <a:gd name="T57" fmla="*/ 1130 h 1423"/>
              <a:gd name="T58" fmla="*/ 706 w 1996"/>
              <a:gd name="T59" fmla="*/ 987 h 1423"/>
              <a:gd name="T60" fmla="*/ 811 w 1996"/>
              <a:gd name="T61" fmla="*/ 805 h 1423"/>
              <a:gd name="T62" fmla="*/ 970 w 1996"/>
              <a:gd name="T63" fmla="*/ 848 h 1423"/>
              <a:gd name="T64" fmla="*/ 970 w 1996"/>
              <a:gd name="T65" fmla="*/ 1058 h 1423"/>
              <a:gd name="T66" fmla="*/ 814 w 1996"/>
              <a:gd name="T67" fmla="*/ 1239 h 1423"/>
              <a:gd name="T68" fmla="*/ 998 w 1996"/>
              <a:gd name="T69" fmla="*/ 1423 h 1423"/>
              <a:gd name="T70" fmla="*/ 1182 w 1996"/>
              <a:gd name="T71" fmla="*/ 1239 h 1423"/>
              <a:gd name="T72" fmla="*/ 1026 w 1996"/>
              <a:gd name="T73" fmla="*/ 1058 h 1423"/>
              <a:gd name="T74" fmla="*/ 1026 w 1996"/>
              <a:gd name="T75" fmla="*/ 848 h 1423"/>
              <a:gd name="T76" fmla="*/ 1186 w 1996"/>
              <a:gd name="T77" fmla="*/ 805 h 1423"/>
              <a:gd name="T78" fmla="*/ 1290 w 1996"/>
              <a:gd name="T79" fmla="*/ 987 h 1423"/>
              <a:gd name="T80" fmla="*/ 1222 w 1996"/>
              <a:gd name="T81" fmla="*/ 1130 h 1423"/>
              <a:gd name="T82" fmla="*/ 1405 w 1996"/>
              <a:gd name="T83" fmla="*/ 1314 h 1423"/>
              <a:gd name="T84" fmla="*/ 1589 w 1996"/>
              <a:gd name="T85" fmla="*/ 1130 h 1423"/>
              <a:gd name="T86" fmla="*/ 1405 w 1996"/>
              <a:gd name="T87" fmla="*/ 947 h 1423"/>
              <a:gd name="T88" fmla="*/ 1339 w 1996"/>
              <a:gd name="T89" fmla="*/ 959 h 1423"/>
              <a:gd name="T90" fmla="*/ 1234 w 1996"/>
              <a:gd name="T91" fmla="*/ 777 h 1423"/>
              <a:gd name="T92" fmla="*/ 1351 w 1996"/>
              <a:gd name="T93" fmla="*/ 661 h 1423"/>
              <a:gd name="T94" fmla="*/ 1532 w 1996"/>
              <a:gd name="T95" fmla="*/ 766 h 1423"/>
              <a:gd name="T96" fmla="*/ 1520 w 1996"/>
              <a:gd name="T97" fmla="*/ 832 h 1423"/>
              <a:gd name="T98" fmla="*/ 1704 w 1996"/>
              <a:gd name="T99" fmla="*/ 1016 h 1423"/>
              <a:gd name="T100" fmla="*/ 1887 w 1996"/>
              <a:gd name="T101" fmla="*/ 832 h 1423"/>
              <a:gd name="T102" fmla="*/ 1704 w 1996"/>
              <a:gd name="T103" fmla="*/ 648 h 1423"/>
              <a:gd name="T104" fmla="*/ 1560 w 1996"/>
              <a:gd name="T105" fmla="*/ 717 h 1423"/>
              <a:gd name="T106" fmla="*/ 1379 w 1996"/>
              <a:gd name="T107" fmla="*/ 612 h 1423"/>
              <a:gd name="T108" fmla="*/ 1421 w 1996"/>
              <a:gd name="T109" fmla="*/ 453 h 1423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1996" h="1423">
                <a:moveTo>
                  <a:pt x="1421" y="453"/>
                </a:moveTo>
                <a:cubicBezTo>
                  <a:pt x="1631" y="453"/>
                  <a:pt x="1631" y="453"/>
                  <a:pt x="1631" y="453"/>
                </a:cubicBezTo>
                <a:cubicBezTo>
                  <a:pt x="1645" y="541"/>
                  <a:pt x="1721" y="608"/>
                  <a:pt x="1813" y="608"/>
                </a:cubicBezTo>
                <a:cubicBezTo>
                  <a:pt x="1914" y="608"/>
                  <a:pt x="1996" y="526"/>
                  <a:pt x="1996" y="425"/>
                </a:cubicBezTo>
                <a:cubicBezTo>
                  <a:pt x="1996" y="323"/>
                  <a:pt x="1914" y="241"/>
                  <a:pt x="1813" y="241"/>
                </a:cubicBezTo>
                <a:cubicBezTo>
                  <a:pt x="1721" y="241"/>
                  <a:pt x="1645" y="309"/>
                  <a:pt x="1631" y="397"/>
                </a:cubicBezTo>
                <a:cubicBezTo>
                  <a:pt x="1421" y="397"/>
                  <a:pt x="1421" y="397"/>
                  <a:pt x="1421" y="397"/>
                </a:cubicBezTo>
                <a:cubicBezTo>
                  <a:pt x="1407" y="175"/>
                  <a:pt x="1223" y="0"/>
                  <a:pt x="998" y="0"/>
                </a:cubicBezTo>
                <a:cubicBezTo>
                  <a:pt x="773" y="0"/>
                  <a:pt x="589" y="175"/>
                  <a:pt x="575" y="397"/>
                </a:cubicBezTo>
                <a:cubicBezTo>
                  <a:pt x="365" y="397"/>
                  <a:pt x="365" y="397"/>
                  <a:pt x="365" y="397"/>
                </a:cubicBezTo>
                <a:cubicBezTo>
                  <a:pt x="352" y="309"/>
                  <a:pt x="275" y="241"/>
                  <a:pt x="183" y="241"/>
                </a:cubicBezTo>
                <a:cubicBezTo>
                  <a:pt x="82" y="241"/>
                  <a:pt x="0" y="323"/>
                  <a:pt x="0" y="425"/>
                </a:cubicBezTo>
                <a:cubicBezTo>
                  <a:pt x="0" y="526"/>
                  <a:pt x="82" y="608"/>
                  <a:pt x="183" y="608"/>
                </a:cubicBezTo>
                <a:cubicBezTo>
                  <a:pt x="275" y="608"/>
                  <a:pt x="352" y="541"/>
                  <a:pt x="365" y="453"/>
                </a:cubicBezTo>
                <a:cubicBezTo>
                  <a:pt x="575" y="453"/>
                  <a:pt x="575" y="453"/>
                  <a:pt x="575" y="453"/>
                </a:cubicBezTo>
                <a:cubicBezTo>
                  <a:pt x="578" y="510"/>
                  <a:pt x="593" y="564"/>
                  <a:pt x="617" y="612"/>
                </a:cubicBezTo>
                <a:cubicBezTo>
                  <a:pt x="436" y="717"/>
                  <a:pt x="436" y="717"/>
                  <a:pt x="436" y="717"/>
                </a:cubicBezTo>
                <a:cubicBezTo>
                  <a:pt x="402" y="675"/>
                  <a:pt x="350" y="648"/>
                  <a:pt x="293" y="648"/>
                </a:cubicBezTo>
                <a:cubicBezTo>
                  <a:pt x="191" y="648"/>
                  <a:pt x="109" y="731"/>
                  <a:pt x="109" y="832"/>
                </a:cubicBezTo>
                <a:cubicBezTo>
                  <a:pt x="109" y="934"/>
                  <a:pt x="191" y="1016"/>
                  <a:pt x="293" y="1016"/>
                </a:cubicBezTo>
                <a:cubicBezTo>
                  <a:pt x="394" y="1016"/>
                  <a:pt x="476" y="934"/>
                  <a:pt x="476" y="832"/>
                </a:cubicBezTo>
                <a:cubicBezTo>
                  <a:pt x="476" y="809"/>
                  <a:pt x="472" y="786"/>
                  <a:pt x="464" y="766"/>
                </a:cubicBezTo>
                <a:cubicBezTo>
                  <a:pt x="645" y="661"/>
                  <a:pt x="645" y="661"/>
                  <a:pt x="645" y="661"/>
                </a:cubicBezTo>
                <a:cubicBezTo>
                  <a:pt x="676" y="707"/>
                  <a:pt x="716" y="746"/>
                  <a:pt x="762" y="777"/>
                </a:cubicBezTo>
                <a:cubicBezTo>
                  <a:pt x="657" y="959"/>
                  <a:pt x="657" y="959"/>
                  <a:pt x="657" y="959"/>
                </a:cubicBezTo>
                <a:cubicBezTo>
                  <a:pt x="637" y="951"/>
                  <a:pt x="614" y="947"/>
                  <a:pt x="591" y="947"/>
                </a:cubicBezTo>
                <a:cubicBezTo>
                  <a:pt x="489" y="947"/>
                  <a:pt x="407" y="1029"/>
                  <a:pt x="407" y="1130"/>
                </a:cubicBezTo>
                <a:cubicBezTo>
                  <a:pt x="407" y="1232"/>
                  <a:pt x="489" y="1314"/>
                  <a:pt x="591" y="1314"/>
                </a:cubicBezTo>
                <a:cubicBezTo>
                  <a:pt x="692" y="1314"/>
                  <a:pt x="774" y="1232"/>
                  <a:pt x="774" y="1130"/>
                </a:cubicBezTo>
                <a:cubicBezTo>
                  <a:pt x="774" y="1072"/>
                  <a:pt x="748" y="1021"/>
                  <a:pt x="706" y="987"/>
                </a:cubicBezTo>
                <a:cubicBezTo>
                  <a:pt x="811" y="805"/>
                  <a:pt x="811" y="805"/>
                  <a:pt x="811" y="805"/>
                </a:cubicBezTo>
                <a:cubicBezTo>
                  <a:pt x="859" y="829"/>
                  <a:pt x="913" y="844"/>
                  <a:pt x="970" y="848"/>
                </a:cubicBezTo>
                <a:cubicBezTo>
                  <a:pt x="970" y="1058"/>
                  <a:pt x="970" y="1058"/>
                  <a:pt x="970" y="1058"/>
                </a:cubicBezTo>
                <a:cubicBezTo>
                  <a:pt x="882" y="1071"/>
                  <a:pt x="814" y="1147"/>
                  <a:pt x="814" y="1239"/>
                </a:cubicBezTo>
                <a:cubicBezTo>
                  <a:pt x="814" y="1341"/>
                  <a:pt x="897" y="1423"/>
                  <a:pt x="998" y="1423"/>
                </a:cubicBezTo>
                <a:cubicBezTo>
                  <a:pt x="1100" y="1423"/>
                  <a:pt x="1182" y="1341"/>
                  <a:pt x="1182" y="1239"/>
                </a:cubicBezTo>
                <a:cubicBezTo>
                  <a:pt x="1182" y="1147"/>
                  <a:pt x="1114" y="1071"/>
                  <a:pt x="1026" y="1058"/>
                </a:cubicBezTo>
                <a:cubicBezTo>
                  <a:pt x="1026" y="848"/>
                  <a:pt x="1026" y="848"/>
                  <a:pt x="1026" y="848"/>
                </a:cubicBezTo>
                <a:cubicBezTo>
                  <a:pt x="1083" y="844"/>
                  <a:pt x="1137" y="829"/>
                  <a:pt x="1186" y="805"/>
                </a:cubicBezTo>
                <a:cubicBezTo>
                  <a:pt x="1290" y="987"/>
                  <a:pt x="1290" y="987"/>
                  <a:pt x="1290" y="987"/>
                </a:cubicBezTo>
                <a:cubicBezTo>
                  <a:pt x="1248" y="1021"/>
                  <a:pt x="1222" y="1072"/>
                  <a:pt x="1222" y="1130"/>
                </a:cubicBezTo>
                <a:cubicBezTo>
                  <a:pt x="1222" y="1232"/>
                  <a:pt x="1304" y="1314"/>
                  <a:pt x="1405" y="1314"/>
                </a:cubicBezTo>
                <a:cubicBezTo>
                  <a:pt x="1507" y="1314"/>
                  <a:pt x="1589" y="1232"/>
                  <a:pt x="1589" y="1130"/>
                </a:cubicBezTo>
                <a:cubicBezTo>
                  <a:pt x="1589" y="1029"/>
                  <a:pt x="1507" y="947"/>
                  <a:pt x="1405" y="947"/>
                </a:cubicBezTo>
                <a:cubicBezTo>
                  <a:pt x="1382" y="947"/>
                  <a:pt x="1359" y="951"/>
                  <a:pt x="1339" y="959"/>
                </a:cubicBezTo>
                <a:cubicBezTo>
                  <a:pt x="1234" y="777"/>
                  <a:pt x="1234" y="777"/>
                  <a:pt x="1234" y="777"/>
                </a:cubicBezTo>
                <a:cubicBezTo>
                  <a:pt x="1280" y="746"/>
                  <a:pt x="1320" y="707"/>
                  <a:pt x="1351" y="661"/>
                </a:cubicBezTo>
                <a:cubicBezTo>
                  <a:pt x="1532" y="766"/>
                  <a:pt x="1532" y="766"/>
                  <a:pt x="1532" y="766"/>
                </a:cubicBezTo>
                <a:cubicBezTo>
                  <a:pt x="1524" y="786"/>
                  <a:pt x="1520" y="809"/>
                  <a:pt x="1520" y="832"/>
                </a:cubicBezTo>
                <a:cubicBezTo>
                  <a:pt x="1520" y="934"/>
                  <a:pt x="1602" y="1016"/>
                  <a:pt x="1704" y="1016"/>
                </a:cubicBezTo>
                <a:cubicBezTo>
                  <a:pt x="1805" y="1016"/>
                  <a:pt x="1887" y="934"/>
                  <a:pt x="1887" y="832"/>
                </a:cubicBezTo>
                <a:cubicBezTo>
                  <a:pt x="1887" y="731"/>
                  <a:pt x="1805" y="648"/>
                  <a:pt x="1704" y="648"/>
                </a:cubicBezTo>
                <a:cubicBezTo>
                  <a:pt x="1646" y="648"/>
                  <a:pt x="1594" y="675"/>
                  <a:pt x="1560" y="717"/>
                </a:cubicBezTo>
                <a:cubicBezTo>
                  <a:pt x="1379" y="612"/>
                  <a:pt x="1379" y="612"/>
                  <a:pt x="1379" y="612"/>
                </a:cubicBezTo>
                <a:cubicBezTo>
                  <a:pt x="1403" y="564"/>
                  <a:pt x="1418" y="510"/>
                  <a:pt x="1421" y="453"/>
                </a:cubicBezTo>
                <a:close/>
              </a:path>
            </a:pathLst>
          </a:custGeom>
          <a:ln>
            <a:headEnd type="none" w="med" len="med"/>
            <a:tailEnd type="none" w="med" len="med"/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82124" tIns="41061" rIns="82124" bIns="41061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403475" y="2243389"/>
            <a:ext cx="1335088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defPPr>
              <a:defRPr lang="en-US"/>
            </a:defPPr>
            <a:lvl1pPr algn="ctr">
              <a:lnSpc>
                <a:spcPts val="2100"/>
              </a:lnSpc>
              <a:defRPr b="0" i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US" sz="1000" dirty="0">
                <a:solidFill>
                  <a:srgbClr val="000000"/>
                </a:solidFill>
                <a:latin typeface="+mn-lt"/>
              </a:rPr>
              <a:t>In cases of extreme drought, should farmers and food producers have priority when allocating water?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787650" y="3881454"/>
            <a:ext cx="1333500" cy="80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defPPr>
              <a:defRPr lang="en-US"/>
            </a:defPPr>
            <a:lvl1pPr algn="ctr">
              <a:lnSpc>
                <a:spcPts val="2100"/>
              </a:lnSpc>
              <a:defRPr b="0" i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US" sz="1050" dirty="0">
                <a:solidFill>
                  <a:srgbClr val="000000"/>
                </a:solidFill>
                <a:latin typeface="+mn-lt"/>
              </a:rPr>
              <a:t>Should individuals obtain permission to photograph every person in the photos they take?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940175" y="4889317"/>
            <a:ext cx="1333500" cy="773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defPPr>
              <a:defRPr lang="en-US"/>
            </a:defPPr>
            <a:lvl1pPr algn="ctr">
              <a:lnSpc>
                <a:spcPts val="2100"/>
              </a:lnSpc>
              <a:defRPr b="0" i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sz="1000" dirty="0">
                <a:solidFill>
                  <a:srgbClr val="000000"/>
                </a:solidFill>
                <a:latin typeface="+mn-lt"/>
              </a:rPr>
              <a:t>Are you in favor or against raising the federal minimum wage?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464175" y="5291013"/>
            <a:ext cx="1333500" cy="846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defPPr>
              <a:defRPr lang="en-US"/>
            </a:defPPr>
            <a:lvl1pPr algn="ctr">
              <a:lnSpc>
                <a:spcPts val="2100"/>
              </a:lnSpc>
              <a:defRPr b="0" i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US" sz="1100" dirty="0">
                <a:solidFill>
                  <a:schemeClr val="tx1"/>
                </a:solidFill>
                <a:latin typeface="+mn-lt"/>
              </a:rPr>
              <a:t>Do you think Obamacare will make things better or worse for you and your </a:t>
            </a:r>
            <a:r>
              <a:rPr lang="en-US" sz="1100" dirty="0" smtClean="0">
                <a:solidFill>
                  <a:schemeClr val="tx1"/>
                </a:solidFill>
                <a:latin typeface="+mn-lt"/>
              </a:rPr>
              <a:t>family?</a:t>
            </a:r>
            <a:endParaRPr lang="en-US" sz="11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6997700" y="4937503"/>
            <a:ext cx="1333500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defPPr>
              <a:defRPr lang="en-US"/>
            </a:defPPr>
            <a:lvl1pPr algn="ctr">
              <a:lnSpc>
                <a:spcPts val="2100"/>
              </a:lnSpc>
              <a:defRPr b="0" i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US" sz="1100" dirty="0">
                <a:solidFill>
                  <a:schemeClr val="tx1"/>
                </a:solidFill>
                <a:latin typeface="+mn-lt"/>
              </a:rPr>
              <a:t>Should legalized recreational marijuana be required to be sold with a warning label?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8108950" y="3852753"/>
            <a:ext cx="133508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defPPr>
              <a:defRPr lang="en-US"/>
            </a:defPPr>
            <a:lvl1pPr algn="ctr">
              <a:lnSpc>
                <a:spcPts val="2100"/>
              </a:lnSpc>
              <a:defRPr b="0" i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US" sz="1050" dirty="0">
                <a:solidFill>
                  <a:schemeClr val="tx1"/>
                </a:solidFill>
                <a:latin typeface="+mn-lt"/>
              </a:rPr>
              <a:t>How did you or will </a:t>
            </a:r>
            <a:endParaRPr lang="en-US" sz="1050" dirty="0" smtClean="0">
              <a:solidFill>
                <a:schemeClr val="tx1"/>
              </a:solidFill>
              <a:latin typeface="+mn-lt"/>
            </a:endParaRPr>
          </a:p>
          <a:p>
            <a:pPr>
              <a:lnSpc>
                <a:spcPct val="100000"/>
              </a:lnSpc>
              <a:defRPr/>
            </a:pPr>
            <a:r>
              <a:rPr lang="en-US" sz="1050" dirty="0" smtClean="0">
                <a:solidFill>
                  <a:schemeClr val="tx1"/>
                </a:solidFill>
                <a:latin typeface="+mn-lt"/>
              </a:rPr>
              <a:t>you </a:t>
            </a:r>
            <a:r>
              <a:rPr lang="en-US" sz="1050" dirty="0">
                <a:solidFill>
                  <a:schemeClr val="tx1"/>
                </a:solidFill>
                <a:latin typeface="+mn-lt"/>
              </a:rPr>
              <a:t>pay for higher education (anything post-high school)?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8518525" y="2351107"/>
            <a:ext cx="133508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defPPr>
              <a:defRPr lang="en-US"/>
            </a:defPPr>
            <a:lvl1pPr algn="ctr">
              <a:lnSpc>
                <a:spcPts val="2100"/>
              </a:lnSpc>
              <a:defRPr b="0" i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US" sz="1200" dirty="0">
                <a:solidFill>
                  <a:schemeClr val="tx1"/>
                </a:solidFill>
                <a:latin typeface="+mn-lt"/>
              </a:rPr>
              <a:t>How do you feel about the direction of the country?</a:t>
            </a:r>
          </a:p>
        </p:txBody>
      </p:sp>
      <p:pic>
        <p:nvPicPr>
          <p:cNvPr id="18" name="Picture 2" descr="http://aztec-signs.biz/clipart/dome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36331" y="1618541"/>
            <a:ext cx="1989188" cy="2051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3519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42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Demo</a:t>
            </a:r>
            <a:r>
              <a:rPr lang="en-US" sz="4800" dirty="0" smtClean="0"/>
              <a:t>: basic surveys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896954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Other interfaces are possible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43</a:t>
            </a:fld>
            <a:endParaRPr lang="en-US" dirty="0"/>
          </a:p>
        </p:txBody>
      </p:sp>
      <p:pic>
        <p:nvPicPr>
          <p:cNvPr id="2050" name="Picture 2" descr="http://www.designmind.com/wordpress/wp-content/uploads/2013/11/powerBI-2a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614" y="865012"/>
            <a:ext cx="7459062" cy="5233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he survey designer is a breeze to work with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03" y="2944702"/>
            <a:ext cx="4754562" cy="2502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6007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Costly… especially at scale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SurveyMonkey</a:t>
            </a:r>
            <a:r>
              <a:rPr lang="en-US" dirty="0" smtClean="0"/>
              <a:t> Audience pricing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Instant.ly cost per completed </a:t>
            </a:r>
            <a:r>
              <a:rPr lang="en-US" dirty="0" smtClean="0"/>
              <a:t>survey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44</a:t>
            </a:fld>
            <a:endParaRPr lang="en-US" dirty="0"/>
          </a:p>
        </p:txBody>
      </p:sp>
      <p:pic>
        <p:nvPicPr>
          <p:cNvPr id="17" name="Content Placeholder 16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25530" b="54100"/>
          <a:stretch/>
        </p:blipFill>
        <p:spPr>
          <a:xfrm>
            <a:off x="1024128" y="3002596"/>
            <a:ext cx="4733168" cy="2803844"/>
          </a:xfrm>
          <a:prstGeom prst="rect">
            <a:avLst/>
          </a:prstGeom>
        </p:spPr>
      </p:pic>
      <p:graphicFrame>
        <p:nvGraphicFramePr>
          <p:cNvPr id="16" name="Content Placeholder 10"/>
          <p:cNvGraphicFramePr>
            <a:graphicFrameLocks noGrp="1"/>
          </p:cNvGraphicFramePr>
          <p:nvPr>
            <p:ph sz="quarter" idx="4"/>
            <p:extLst/>
          </p:nvPr>
        </p:nvGraphicFramePr>
        <p:xfrm>
          <a:off x="5991225" y="2967038"/>
          <a:ext cx="4754563" cy="3341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0587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Graphic spid="16" grpId="0">
        <p:bldAsOne/>
      </p:bldGraphic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81508"/>
            <a:ext cx="9091264" cy="6662192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-1" r="61058"/>
          <a:stretch/>
        </p:blipFill>
        <p:spPr>
          <a:xfrm>
            <a:off x="8218620" y="81508"/>
            <a:ext cx="3893169" cy="6662192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21541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81508"/>
            <a:ext cx="9091264" cy="6662192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1026" name="Picture 2" descr="http://i.huffpost.com/gen/1690023/images/o-MORGUE-facebook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0" r="22393"/>
          <a:stretch/>
        </p:blipFill>
        <p:spPr bwMode="auto">
          <a:xfrm>
            <a:off x="4272700" y="99897"/>
            <a:ext cx="7887216" cy="6647188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9749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Market research </a:t>
            </a:r>
            <a:br>
              <a:rPr lang="en-US" sz="4000" dirty="0" smtClean="0"/>
            </a:br>
            <a:r>
              <a:rPr lang="en-US" sz="4000" dirty="0" smtClean="0"/>
              <a:t>questions</a:t>
            </a:r>
            <a:endParaRPr lang="en-US" sz="4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sz="1000" dirty="0">
              <a:solidFill>
                <a:srgbClr val="000000"/>
              </a:solidFill>
              <a:latin typeface="Gunny rewritten" panose="03080400000000000000" pitchFamily="66" charset="-128"/>
              <a:ea typeface="Gunny rewritten" panose="03080400000000000000" pitchFamily="66" charset="-128"/>
            </a:endParaRPr>
          </a:p>
        </p:txBody>
      </p:sp>
      <p:sp>
        <p:nvSpPr>
          <p:cNvPr id="7" name="Freeform 8"/>
          <p:cNvSpPr>
            <a:spLocks/>
          </p:cNvSpPr>
          <p:nvPr/>
        </p:nvSpPr>
        <p:spPr bwMode="auto">
          <a:xfrm>
            <a:off x="2376488" y="1128028"/>
            <a:ext cx="7485664" cy="5335585"/>
          </a:xfrm>
          <a:custGeom>
            <a:avLst/>
            <a:gdLst>
              <a:gd name="T0" fmla="*/ 1421 w 1996"/>
              <a:gd name="T1" fmla="*/ 453 h 1423"/>
              <a:gd name="T2" fmla="*/ 1631 w 1996"/>
              <a:gd name="T3" fmla="*/ 453 h 1423"/>
              <a:gd name="T4" fmla="*/ 1813 w 1996"/>
              <a:gd name="T5" fmla="*/ 608 h 1423"/>
              <a:gd name="T6" fmla="*/ 1996 w 1996"/>
              <a:gd name="T7" fmla="*/ 425 h 1423"/>
              <a:gd name="T8" fmla="*/ 1813 w 1996"/>
              <a:gd name="T9" fmla="*/ 241 h 1423"/>
              <a:gd name="T10" fmla="*/ 1631 w 1996"/>
              <a:gd name="T11" fmla="*/ 397 h 1423"/>
              <a:gd name="T12" fmla="*/ 1421 w 1996"/>
              <a:gd name="T13" fmla="*/ 397 h 1423"/>
              <a:gd name="T14" fmla="*/ 998 w 1996"/>
              <a:gd name="T15" fmla="*/ 0 h 1423"/>
              <a:gd name="T16" fmla="*/ 575 w 1996"/>
              <a:gd name="T17" fmla="*/ 397 h 1423"/>
              <a:gd name="T18" fmla="*/ 365 w 1996"/>
              <a:gd name="T19" fmla="*/ 397 h 1423"/>
              <a:gd name="T20" fmla="*/ 183 w 1996"/>
              <a:gd name="T21" fmla="*/ 241 h 1423"/>
              <a:gd name="T22" fmla="*/ 0 w 1996"/>
              <a:gd name="T23" fmla="*/ 425 h 1423"/>
              <a:gd name="T24" fmla="*/ 183 w 1996"/>
              <a:gd name="T25" fmla="*/ 608 h 1423"/>
              <a:gd name="T26" fmla="*/ 365 w 1996"/>
              <a:gd name="T27" fmla="*/ 453 h 1423"/>
              <a:gd name="T28" fmla="*/ 575 w 1996"/>
              <a:gd name="T29" fmla="*/ 453 h 1423"/>
              <a:gd name="T30" fmla="*/ 617 w 1996"/>
              <a:gd name="T31" fmla="*/ 612 h 1423"/>
              <a:gd name="T32" fmla="*/ 436 w 1996"/>
              <a:gd name="T33" fmla="*/ 717 h 1423"/>
              <a:gd name="T34" fmla="*/ 293 w 1996"/>
              <a:gd name="T35" fmla="*/ 648 h 1423"/>
              <a:gd name="T36" fmla="*/ 109 w 1996"/>
              <a:gd name="T37" fmla="*/ 832 h 1423"/>
              <a:gd name="T38" fmla="*/ 293 w 1996"/>
              <a:gd name="T39" fmla="*/ 1016 h 1423"/>
              <a:gd name="T40" fmla="*/ 476 w 1996"/>
              <a:gd name="T41" fmla="*/ 832 h 1423"/>
              <a:gd name="T42" fmla="*/ 464 w 1996"/>
              <a:gd name="T43" fmla="*/ 766 h 1423"/>
              <a:gd name="T44" fmla="*/ 645 w 1996"/>
              <a:gd name="T45" fmla="*/ 661 h 1423"/>
              <a:gd name="T46" fmla="*/ 762 w 1996"/>
              <a:gd name="T47" fmla="*/ 777 h 1423"/>
              <a:gd name="T48" fmla="*/ 657 w 1996"/>
              <a:gd name="T49" fmla="*/ 959 h 1423"/>
              <a:gd name="T50" fmla="*/ 591 w 1996"/>
              <a:gd name="T51" fmla="*/ 947 h 1423"/>
              <a:gd name="T52" fmla="*/ 407 w 1996"/>
              <a:gd name="T53" fmla="*/ 1130 h 1423"/>
              <a:gd name="T54" fmla="*/ 591 w 1996"/>
              <a:gd name="T55" fmla="*/ 1314 h 1423"/>
              <a:gd name="T56" fmla="*/ 774 w 1996"/>
              <a:gd name="T57" fmla="*/ 1130 h 1423"/>
              <a:gd name="T58" fmla="*/ 706 w 1996"/>
              <a:gd name="T59" fmla="*/ 987 h 1423"/>
              <a:gd name="T60" fmla="*/ 811 w 1996"/>
              <a:gd name="T61" fmla="*/ 805 h 1423"/>
              <a:gd name="T62" fmla="*/ 970 w 1996"/>
              <a:gd name="T63" fmla="*/ 848 h 1423"/>
              <a:gd name="T64" fmla="*/ 970 w 1996"/>
              <a:gd name="T65" fmla="*/ 1058 h 1423"/>
              <a:gd name="T66" fmla="*/ 814 w 1996"/>
              <a:gd name="T67" fmla="*/ 1239 h 1423"/>
              <a:gd name="T68" fmla="*/ 998 w 1996"/>
              <a:gd name="T69" fmla="*/ 1423 h 1423"/>
              <a:gd name="T70" fmla="*/ 1182 w 1996"/>
              <a:gd name="T71" fmla="*/ 1239 h 1423"/>
              <a:gd name="T72" fmla="*/ 1026 w 1996"/>
              <a:gd name="T73" fmla="*/ 1058 h 1423"/>
              <a:gd name="T74" fmla="*/ 1026 w 1996"/>
              <a:gd name="T75" fmla="*/ 848 h 1423"/>
              <a:gd name="T76" fmla="*/ 1186 w 1996"/>
              <a:gd name="T77" fmla="*/ 805 h 1423"/>
              <a:gd name="T78" fmla="*/ 1290 w 1996"/>
              <a:gd name="T79" fmla="*/ 987 h 1423"/>
              <a:gd name="T80" fmla="*/ 1222 w 1996"/>
              <a:gd name="T81" fmla="*/ 1130 h 1423"/>
              <a:gd name="T82" fmla="*/ 1405 w 1996"/>
              <a:gd name="T83" fmla="*/ 1314 h 1423"/>
              <a:gd name="T84" fmla="*/ 1589 w 1996"/>
              <a:gd name="T85" fmla="*/ 1130 h 1423"/>
              <a:gd name="T86" fmla="*/ 1405 w 1996"/>
              <a:gd name="T87" fmla="*/ 947 h 1423"/>
              <a:gd name="T88" fmla="*/ 1339 w 1996"/>
              <a:gd name="T89" fmla="*/ 959 h 1423"/>
              <a:gd name="T90" fmla="*/ 1234 w 1996"/>
              <a:gd name="T91" fmla="*/ 777 h 1423"/>
              <a:gd name="T92" fmla="*/ 1351 w 1996"/>
              <a:gd name="T93" fmla="*/ 661 h 1423"/>
              <a:gd name="T94" fmla="*/ 1532 w 1996"/>
              <a:gd name="T95" fmla="*/ 766 h 1423"/>
              <a:gd name="T96" fmla="*/ 1520 w 1996"/>
              <a:gd name="T97" fmla="*/ 832 h 1423"/>
              <a:gd name="T98" fmla="*/ 1704 w 1996"/>
              <a:gd name="T99" fmla="*/ 1016 h 1423"/>
              <a:gd name="T100" fmla="*/ 1887 w 1996"/>
              <a:gd name="T101" fmla="*/ 832 h 1423"/>
              <a:gd name="T102" fmla="*/ 1704 w 1996"/>
              <a:gd name="T103" fmla="*/ 648 h 1423"/>
              <a:gd name="T104" fmla="*/ 1560 w 1996"/>
              <a:gd name="T105" fmla="*/ 717 h 1423"/>
              <a:gd name="T106" fmla="*/ 1379 w 1996"/>
              <a:gd name="T107" fmla="*/ 612 h 1423"/>
              <a:gd name="T108" fmla="*/ 1421 w 1996"/>
              <a:gd name="T109" fmla="*/ 453 h 1423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1996" h="1423">
                <a:moveTo>
                  <a:pt x="1421" y="453"/>
                </a:moveTo>
                <a:cubicBezTo>
                  <a:pt x="1631" y="453"/>
                  <a:pt x="1631" y="453"/>
                  <a:pt x="1631" y="453"/>
                </a:cubicBezTo>
                <a:cubicBezTo>
                  <a:pt x="1645" y="541"/>
                  <a:pt x="1721" y="608"/>
                  <a:pt x="1813" y="608"/>
                </a:cubicBezTo>
                <a:cubicBezTo>
                  <a:pt x="1914" y="608"/>
                  <a:pt x="1996" y="526"/>
                  <a:pt x="1996" y="425"/>
                </a:cubicBezTo>
                <a:cubicBezTo>
                  <a:pt x="1996" y="323"/>
                  <a:pt x="1914" y="241"/>
                  <a:pt x="1813" y="241"/>
                </a:cubicBezTo>
                <a:cubicBezTo>
                  <a:pt x="1721" y="241"/>
                  <a:pt x="1645" y="309"/>
                  <a:pt x="1631" y="397"/>
                </a:cubicBezTo>
                <a:cubicBezTo>
                  <a:pt x="1421" y="397"/>
                  <a:pt x="1421" y="397"/>
                  <a:pt x="1421" y="397"/>
                </a:cubicBezTo>
                <a:cubicBezTo>
                  <a:pt x="1407" y="175"/>
                  <a:pt x="1223" y="0"/>
                  <a:pt x="998" y="0"/>
                </a:cubicBezTo>
                <a:cubicBezTo>
                  <a:pt x="773" y="0"/>
                  <a:pt x="589" y="175"/>
                  <a:pt x="575" y="397"/>
                </a:cubicBezTo>
                <a:cubicBezTo>
                  <a:pt x="365" y="397"/>
                  <a:pt x="365" y="397"/>
                  <a:pt x="365" y="397"/>
                </a:cubicBezTo>
                <a:cubicBezTo>
                  <a:pt x="352" y="309"/>
                  <a:pt x="275" y="241"/>
                  <a:pt x="183" y="241"/>
                </a:cubicBezTo>
                <a:cubicBezTo>
                  <a:pt x="82" y="241"/>
                  <a:pt x="0" y="323"/>
                  <a:pt x="0" y="425"/>
                </a:cubicBezTo>
                <a:cubicBezTo>
                  <a:pt x="0" y="526"/>
                  <a:pt x="82" y="608"/>
                  <a:pt x="183" y="608"/>
                </a:cubicBezTo>
                <a:cubicBezTo>
                  <a:pt x="275" y="608"/>
                  <a:pt x="352" y="541"/>
                  <a:pt x="365" y="453"/>
                </a:cubicBezTo>
                <a:cubicBezTo>
                  <a:pt x="575" y="453"/>
                  <a:pt x="575" y="453"/>
                  <a:pt x="575" y="453"/>
                </a:cubicBezTo>
                <a:cubicBezTo>
                  <a:pt x="578" y="510"/>
                  <a:pt x="593" y="564"/>
                  <a:pt x="617" y="612"/>
                </a:cubicBezTo>
                <a:cubicBezTo>
                  <a:pt x="436" y="717"/>
                  <a:pt x="436" y="717"/>
                  <a:pt x="436" y="717"/>
                </a:cubicBezTo>
                <a:cubicBezTo>
                  <a:pt x="402" y="675"/>
                  <a:pt x="350" y="648"/>
                  <a:pt x="293" y="648"/>
                </a:cubicBezTo>
                <a:cubicBezTo>
                  <a:pt x="191" y="648"/>
                  <a:pt x="109" y="731"/>
                  <a:pt x="109" y="832"/>
                </a:cubicBezTo>
                <a:cubicBezTo>
                  <a:pt x="109" y="934"/>
                  <a:pt x="191" y="1016"/>
                  <a:pt x="293" y="1016"/>
                </a:cubicBezTo>
                <a:cubicBezTo>
                  <a:pt x="394" y="1016"/>
                  <a:pt x="476" y="934"/>
                  <a:pt x="476" y="832"/>
                </a:cubicBezTo>
                <a:cubicBezTo>
                  <a:pt x="476" y="809"/>
                  <a:pt x="472" y="786"/>
                  <a:pt x="464" y="766"/>
                </a:cubicBezTo>
                <a:cubicBezTo>
                  <a:pt x="645" y="661"/>
                  <a:pt x="645" y="661"/>
                  <a:pt x="645" y="661"/>
                </a:cubicBezTo>
                <a:cubicBezTo>
                  <a:pt x="676" y="707"/>
                  <a:pt x="716" y="746"/>
                  <a:pt x="762" y="777"/>
                </a:cubicBezTo>
                <a:cubicBezTo>
                  <a:pt x="657" y="959"/>
                  <a:pt x="657" y="959"/>
                  <a:pt x="657" y="959"/>
                </a:cubicBezTo>
                <a:cubicBezTo>
                  <a:pt x="637" y="951"/>
                  <a:pt x="614" y="947"/>
                  <a:pt x="591" y="947"/>
                </a:cubicBezTo>
                <a:cubicBezTo>
                  <a:pt x="489" y="947"/>
                  <a:pt x="407" y="1029"/>
                  <a:pt x="407" y="1130"/>
                </a:cubicBezTo>
                <a:cubicBezTo>
                  <a:pt x="407" y="1232"/>
                  <a:pt x="489" y="1314"/>
                  <a:pt x="591" y="1314"/>
                </a:cubicBezTo>
                <a:cubicBezTo>
                  <a:pt x="692" y="1314"/>
                  <a:pt x="774" y="1232"/>
                  <a:pt x="774" y="1130"/>
                </a:cubicBezTo>
                <a:cubicBezTo>
                  <a:pt x="774" y="1072"/>
                  <a:pt x="748" y="1021"/>
                  <a:pt x="706" y="987"/>
                </a:cubicBezTo>
                <a:cubicBezTo>
                  <a:pt x="811" y="805"/>
                  <a:pt x="811" y="805"/>
                  <a:pt x="811" y="805"/>
                </a:cubicBezTo>
                <a:cubicBezTo>
                  <a:pt x="859" y="829"/>
                  <a:pt x="913" y="844"/>
                  <a:pt x="970" y="848"/>
                </a:cubicBezTo>
                <a:cubicBezTo>
                  <a:pt x="970" y="1058"/>
                  <a:pt x="970" y="1058"/>
                  <a:pt x="970" y="1058"/>
                </a:cubicBezTo>
                <a:cubicBezTo>
                  <a:pt x="882" y="1071"/>
                  <a:pt x="814" y="1147"/>
                  <a:pt x="814" y="1239"/>
                </a:cubicBezTo>
                <a:cubicBezTo>
                  <a:pt x="814" y="1341"/>
                  <a:pt x="897" y="1423"/>
                  <a:pt x="998" y="1423"/>
                </a:cubicBezTo>
                <a:cubicBezTo>
                  <a:pt x="1100" y="1423"/>
                  <a:pt x="1182" y="1341"/>
                  <a:pt x="1182" y="1239"/>
                </a:cubicBezTo>
                <a:cubicBezTo>
                  <a:pt x="1182" y="1147"/>
                  <a:pt x="1114" y="1071"/>
                  <a:pt x="1026" y="1058"/>
                </a:cubicBezTo>
                <a:cubicBezTo>
                  <a:pt x="1026" y="848"/>
                  <a:pt x="1026" y="848"/>
                  <a:pt x="1026" y="848"/>
                </a:cubicBezTo>
                <a:cubicBezTo>
                  <a:pt x="1083" y="844"/>
                  <a:pt x="1137" y="829"/>
                  <a:pt x="1186" y="805"/>
                </a:cubicBezTo>
                <a:cubicBezTo>
                  <a:pt x="1290" y="987"/>
                  <a:pt x="1290" y="987"/>
                  <a:pt x="1290" y="987"/>
                </a:cubicBezTo>
                <a:cubicBezTo>
                  <a:pt x="1248" y="1021"/>
                  <a:pt x="1222" y="1072"/>
                  <a:pt x="1222" y="1130"/>
                </a:cubicBezTo>
                <a:cubicBezTo>
                  <a:pt x="1222" y="1232"/>
                  <a:pt x="1304" y="1314"/>
                  <a:pt x="1405" y="1314"/>
                </a:cubicBezTo>
                <a:cubicBezTo>
                  <a:pt x="1507" y="1314"/>
                  <a:pt x="1589" y="1232"/>
                  <a:pt x="1589" y="1130"/>
                </a:cubicBezTo>
                <a:cubicBezTo>
                  <a:pt x="1589" y="1029"/>
                  <a:pt x="1507" y="947"/>
                  <a:pt x="1405" y="947"/>
                </a:cubicBezTo>
                <a:cubicBezTo>
                  <a:pt x="1382" y="947"/>
                  <a:pt x="1359" y="951"/>
                  <a:pt x="1339" y="959"/>
                </a:cubicBezTo>
                <a:cubicBezTo>
                  <a:pt x="1234" y="777"/>
                  <a:pt x="1234" y="777"/>
                  <a:pt x="1234" y="777"/>
                </a:cubicBezTo>
                <a:cubicBezTo>
                  <a:pt x="1280" y="746"/>
                  <a:pt x="1320" y="707"/>
                  <a:pt x="1351" y="661"/>
                </a:cubicBezTo>
                <a:cubicBezTo>
                  <a:pt x="1532" y="766"/>
                  <a:pt x="1532" y="766"/>
                  <a:pt x="1532" y="766"/>
                </a:cubicBezTo>
                <a:cubicBezTo>
                  <a:pt x="1524" y="786"/>
                  <a:pt x="1520" y="809"/>
                  <a:pt x="1520" y="832"/>
                </a:cubicBezTo>
                <a:cubicBezTo>
                  <a:pt x="1520" y="934"/>
                  <a:pt x="1602" y="1016"/>
                  <a:pt x="1704" y="1016"/>
                </a:cubicBezTo>
                <a:cubicBezTo>
                  <a:pt x="1805" y="1016"/>
                  <a:pt x="1887" y="934"/>
                  <a:pt x="1887" y="832"/>
                </a:cubicBezTo>
                <a:cubicBezTo>
                  <a:pt x="1887" y="731"/>
                  <a:pt x="1805" y="648"/>
                  <a:pt x="1704" y="648"/>
                </a:cubicBezTo>
                <a:cubicBezTo>
                  <a:pt x="1646" y="648"/>
                  <a:pt x="1594" y="675"/>
                  <a:pt x="1560" y="717"/>
                </a:cubicBezTo>
                <a:cubicBezTo>
                  <a:pt x="1379" y="612"/>
                  <a:pt x="1379" y="612"/>
                  <a:pt x="1379" y="612"/>
                </a:cubicBezTo>
                <a:cubicBezTo>
                  <a:pt x="1403" y="564"/>
                  <a:pt x="1418" y="510"/>
                  <a:pt x="1421" y="453"/>
                </a:cubicBezTo>
                <a:close/>
              </a:path>
            </a:pathLst>
          </a:cu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82124" tIns="41061" rIns="82124" bIns="41061" anchor="ctr"/>
          <a:lstStyle/>
          <a:p>
            <a:endParaRPr lang="en-US" sz="90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403475" y="2466525"/>
            <a:ext cx="1335088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defPPr>
              <a:defRPr lang="en-US"/>
            </a:defPPr>
            <a:lvl1pPr algn="ctr">
              <a:lnSpc>
                <a:spcPts val="2100"/>
              </a:lnSpc>
              <a:defRPr b="0" i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Gunny rewritten" panose="03080400000000000000" pitchFamily="66" charset="-128"/>
                <a:ea typeface="Gunny rewritten" panose="03080400000000000000" pitchFamily="66" charset="-128"/>
              </a:rPr>
              <a:t> Are men or women responsible for shopping for pet food?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787650" y="3962245"/>
            <a:ext cx="13335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defPPr>
              <a:defRPr lang="en-US"/>
            </a:defPPr>
            <a:lvl1pPr algn="ctr">
              <a:lnSpc>
                <a:spcPts val="2100"/>
              </a:lnSpc>
              <a:defRPr b="0" i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Gunny rewritten" panose="03080400000000000000" pitchFamily="66" charset="-128"/>
                <a:ea typeface="Gunny rewritten" panose="03080400000000000000" pitchFamily="66" charset="-128"/>
              </a:rPr>
              <a:t> Do people between </a:t>
            </a:r>
          </a:p>
          <a:p>
            <a:pPr>
              <a:lnSpc>
                <a:spcPct val="100000"/>
              </a:lnSpc>
              <a:defRPr/>
            </a:pP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Gunny rewritten" panose="03080400000000000000" pitchFamily="66" charset="-128"/>
                <a:ea typeface="Gunny rewritten" panose="03080400000000000000" pitchFamily="66" charset="-128"/>
              </a:rPr>
              <a:t>20-30 play more video games than those between 30-45?</a:t>
            </a:r>
          </a:p>
          <a:p>
            <a:pPr>
              <a:lnSpc>
                <a:spcPct val="100000"/>
              </a:lnSpc>
              <a:defRPr/>
            </a:pP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  <a:latin typeface="Gunny rewritten" panose="03080400000000000000" pitchFamily="66" charset="-128"/>
              <a:ea typeface="Gunny rewritten" panose="03080400000000000000" pitchFamily="66" charset="-128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940175" y="5006753"/>
            <a:ext cx="1333500" cy="538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defPPr>
              <a:defRPr lang="en-US"/>
            </a:defPPr>
            <a:lvl1pPr algn="ctr">
              <a:lnSpc>
                <a:spcPts val="2100"/>
              </a:lnSpc>
              <a:defRPr b="0" i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Gunny rewritten" panose="03080400000000000000" pitchFamily="66" charset="-128"/>
                <a:ea typeface="Gunny rewritten" panose="03080400000000000000" pitchFamily="66" charset="-128"/>
              </a:rPr>
              <a:t>Which video game console do you prefer? 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464175" y="5391042"/>
            <a:ext cx="13335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defPPr>
              <a:defRPr lang="en-US"/>
            </a:defPPr>
            <a:lvl1pPr algn="ctr">
              <a:lnSpc>
                <a:spcPts val="2100"/>
              </a:lnSpc>
              <a:defRPr b="0" i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Gunny rewritten" panose="03080400000000000000" pitchFamily="66" charset="-128"/>
                <a:ea typeface="Gunny rewritten" panose="03080400000000000000" pitchFamily="66" charset="-128"/>
              </a:rPr>
              <a:t>What kind of jeans       </a:t>
            </a:r>
          </a:p>
          <a:p>
            <a:pPr>
              <a:lnSpc>
                <a:spcPct val="100000"/>
              </a:lnSpc>
              <a:defRPr/>
            </a:pP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Gunny rewritten" panose="03080400000000000000" pitchFamily="66" charset="-128"/>
                <a:ea typeface="Gunny rewritten" panose="03080400000000000000" pitchFamily="66" charset="-128"/>
              </a:rPr>
              <a:t>do you wear? </a:t>
            </a:r>
          </a:p>
          <a:p>
            <a:pPr>
              <a:lnSpc>
                <a:spcPct val="100000"/>
              </a:lnSpc>
              <a:defRPr/>
            </a:pP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  <a:latin typeface="Gunny rewritten" panose="03080400000000000000" pitchFamily="66" charset="-128"/>
              <a:ea typeface="Gunny rewritten" panose="03080400000000000000" pitchFamily="66" charset="-128"/>
            </a:endParaRPr>
          </a:p>
          <a:p>
            <a:pPr>
              <a:lnSpc>
                <a:spcPct val="100000"/>
              </a:lnSpc>
              <a:defRPr/>
            </a:pP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Gunny rewritten" panose="03080400000000000000" pitchFamily="66" charset="-128"/>
                <a:ea typeface="Gunny rewritten" panose="03080400000000000000" pitchFamily="66" charset="-128"/>
              </a:rPr>
              <a:t>(Skinny/straight/loose, etc.)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6997700" y="4872102"/>
            <a:ext cx="1333500" cy="80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defPPr>
              <a:defRPr lang="en-US"/>
            </a:defPPr>
            <a:lvl1pPr algn="ctr">
              <a:lnSpc>
                <a:spcPts val="2100"/>
              </a:lnSpc>
              <a:defRPr b="0" i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Gunny rewritten" panose="03080400000000000000" pitchFamily="66" charset="-128"/>
                <a:ea typeface="Gunny rewritten" panose="03080400000000000000" pitchFamily="66" charset="-128"/>
              </a:rPr>
              <a:t>Have you paid for a cable TV subscription </a:t>
            </a:r>
          </a:p>
          <a:p>
            <a:pPr>
              <a:lnSpc>
                <a:spcPct val="100000"/>
              </a:lnSpc>
              <a:defRPr/>
            </a:pP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Gunny rewritten" panose="03080400000000000000" pitchFamily="66" charset="-128"/>
                <a:ea typeface="Gunny rewritten" panose="03080400000000000000" pitchFamily="66" charset="-128"/>
              </a:rPr>
              <a:t>in the last year and, if so, are you likely to have a Hulu subscription?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8108950" y="3933546"/>
            <a:ext cx="1322917" cy="48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defPPr>
              <a:defRPr lang="en-US"/>
            </a:defPPr>
            <a:lvl1pPr algn="ctr">
              <a:lnSpc>
                <a:spcPts val="2100"/>
              </a:lnSpc>
              <a:defRPr b="0" i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Gunny rewritten" panose="03080400000000000000" pitchFamily="66" charset="-128"/>
                <a:ea typeface="Gunny rewritten" panose="03080400000000000000" pitchFamily="66" charset="-128"/>
              </a:rPr>
              <a:t>Do you like the new Microsoft company logo better than the old Microsoft </a:t>
            </a:r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unny rewritten" panose="03080400000000000000" pitchFamily="66" charset="-128"/>
                <a:ea typeface="Gunny rewritten" panose="03080400000000000000" pitchFamily="66" charset="-128"/>
              </a:rPr>
              <a:t>company 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Gunny rewritten" panose="03080400000000000000" pitchFamily="66" charset="-128"/>
                <a:ea typeface="Gunny rewritten" panose="03080400000000000000" pitchFamily="66" charset="-128"/>
              </a:rPr>
              <a:t>logo?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8518525" y="2224152"/>
            <a:ext cx="1335088" cy="80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defPPr>
              <a:defRPr lang="en-US"/>
            </a:defPPr>
            <a:lvl1pPr algn="ctr">
              <a:lnSpc>
                <a:spcPts val="2100"/>
              </a:lnSpc>
              <a:defRPr b="0" i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Gunny rewritten" panose="03080400000000000000" pitchFamily="66" charset="-128"/>
                <a:ea typeface="Gunny rewritten" panose="03080400000000000000" pitchFamily="66" charset="-128"/>
              </a:rPr>
              <a:t>What percentage of </a:t>
            </a:r>
          </a:p>
          <a:p>
            <a:pPr>
              <a:lnSpc>
                <a:spcPct val="100000"/>
              </a:lnSpc>
              <a:defRPr/>
            </a:pP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Gunny rewritten" panose="03080400000000000000" pitchFamily="66" charset="-128"/>
                <a:ea typeface="Gunny rewritten" panose="03080400000000000000" pitchFamily="66" charset="-128"/>
              </a:rPr>
              <a:t>the population between 30 and 50 use both cable and streaming services like Netflix?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273676" y="1913828"/>
            <a:ext cx="1824923" cy="1674324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r>
              <a:rPr lang="en-US" sz="9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834218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  <a:latin typeface="Gunny rewritten" panose="03080400000000000000" pitchFamily="66" charset="-128"/>
                <a:ea typeface="Gunny rewritten" panose="03080400000000000000" pitchFamily="66" charset="-128"/>
              </a:rPr>
              <a:t>Large-scale Polling </a:t>
            </a:r>
            <a:r>
              <a:rPr lang="en-US">
                <a:solidFill>
                  <a:srgbClr val="FF0000"/>
                </a:solidFill>
                <a:latin typeface="Gunny rewritten" panose="03080400000000000000" pitchFamily="66" charset="-128"/>
                <a:ea typeface="Gunny rewritten" panose="03080400000000000000" pitchFamily="66" charset="-128"/>
              </a:rPr>
              <a:t>with </a:t>
            </a:r>
            <a:r>
              <a:rPr lang="en-US" dirty="0">
                <a:solidFill>
                  <a:srgbClr val="FF0000"/>
                </a:solidFill>
                <a:latin typeface="Gunny rewritten" panose="03080400000000000000" pitchFamily="66" charset="-128"/>
                <a:ea typeface="Gunny rewritten" panose="03080400000000000000" pitchFamily="66" charset="-128"/>
              </a:rPr>
              <a:t/>
            </a:r>
            <a:br>
              <a:rPr lang="en-US" dirty="0">
                <a:solidFill>
                  <a:srgbClr val="FF0000"/>
                </a:solidFill>
                <a:latin typeface="Gunny rewritten" panose="03080400000000000000" pitchFamily="66" charset="-128"/>
                <a:ea typeface="Gunny rewritten" panose="03080400000000000000" pitchFamily="66" charset="-128"/>
              </a:rPr>
            </a:br>
            <a:r>
              <a:rPr lang="en-US" sz="7300" b="1" cap="none">
                <a:solidFill>
                  <a:schemeClr val="tx1"/>
                </a:solidFill>
                <a:latin typeface="+mn-lt"/>
                <a:ea typeface="Gunny rewritten" panose="03080400000000000000" pitchFamily="66" charset="-128"/>
              </a:rPr>
              <a:t>InterPoll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600" b="1" dirty="0" smtClean="0"/>
              <a:t>Ben Livshits</a:t>
            </a:r>
          </a:p>
          <a:p>
            <a:r>
              <a:rPr lang="en-US" sz="2800" dirty="0"/>
              <a:t>Todd </a:t>
            </a:r>
            <a:r>
              <a:rPr lang="en-US" sz="2800" dirty="0" smtClean="0"/>
              <a:t>Mytkowicz</a:t>
            </a:r>
          </a:p>
          <a:p>
            <a:r>
              <a:rPr lang="en-US" sz="2400" dirty="0" smtClean="0"/>
              <a:t>Microsoft Research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88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cap="none" dirty="0" smtClean="0"/>
              <a:t>InterPoll </a:t>
            </a:r>
            <a:r>
              <a:rPr lang="en-US" sz="7200" dirty="0" smtClean="0"/>
              <a:t>101</a:t>
            </a:r>
            <a:endParaRPr lang="en-US" sz="7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7</a:t>
            </a:fld>
            <a:endParaRPr lang="en-US" dirty="0"/>
          </a:p>
        </p:txBody>
      </p:sp>
      <p:pic>
        <p:nvPicPr>
          <p:cNvPr id="8" name="Content Placeholder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27" y="2907792"/>
            <a:ext cx="6492851" cy="22402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Rounded Rectangular Callout 8"/>
          <p:cNvSpPr/>
          <p:nvPr/>
        </p:nvSpPr>
        <p:spPr>
          <a:xfrm>
            <a:off x="8135780" y="3097321"/>
            <a:ext cx="2608420" cy="1547831"/>
          </a:xfrm>
          <a:prstGeom prst="wedgeRoundRectCallout">
            <a:avLst>
              <a:gd name="adj1" fmla="val -91519"/>
              <a:gd name="adj2" fmla="val 8907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sz="2000" dirty="0" smtClean="0">
                <a:solidFill>
                  <a:schemeClr val="tx2"/>
                </a:solidFill>
              </a:rPr>
              <a:t>This is a LINQ query for asking </a:t>
            </a:r>
            <a:r>
              <a:rPr lang="en-US" sz="2000" dirty="0" smtClean="0">
                <a:solidFill>
                  <a:srgbClr val="FF0000"/>
                </a:solidFill>
              </a:rPr>
              <a:t>college students </a:t>
            </a:r>
            <a:r>
              <a:rPr lang="en-US" sz="2000" dirty="0" smtClean="0">
                <a:solidFill>
                  <a:schemeClr val="tx2"/>
                </a:solidFill>
              </a:rPr>
              <a:t>whether they are </a:t>
            </a:r>
            <a:r>
              <a:rPr lang="en-US" sz="2000" dirty="0" smtClean="0">
                <a:solidFill>
                  <a:srgbClr val="FF0000"/>
                </a:solidFill>
              </a:rPr>
              <a:t>liberal arts majors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6212768" y="427273"/>
            <a:ext cx="2608420" cy="1547831"/>
          </a:xfrm>
          <a:prstGeom prst="wedgeRoundRectCallout">
            <a:avLst>
              <a:gd name="adj1" fmla="val -116759"/>
              <a:gd name="adj2" fmla="val 121152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sz="2000" dirty="0" smtClean="0">
                <a:solidFill>
                  <a:schemeClr val="tx2"/>
                </a:solidFill>
              </a:rPr>
              <a:t>We want to give access to polls and survey to the </a:t>
            </a:r>
            <a:r>
              <a:rPr lang="en-US" sz="2000" dirty="0" smtClean="0">
                <a:solidFill>
                  <a:srgbClr val="FF0000"/>
                </a:solidFill>
              </a:rPr>
              <a:t>regular developer</a:t>
            </a:r>
            <a:r>
              <a:rPr lang="en-US" sz="2000" dirty="0" smtClean="0">
                <a:solidFill>
                  <a:schemeClr val="tx2"/>
                </a:solidFill>
              </a:rPr>
              <a:t>. </a:t>
            </a:r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4908558" y="5093208"/>
            <a:ext cx="2608420" cy="1547831"/>
          </a:xfrm>
          <a:prstGeom prst="wedgeRoundRectCallout">
            <a:avLst>
              <a:gd name="adj1" fmla="val -98179"/>
              <a:gd name="adj2" fmla="val -76754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sz="2000" dirty="0">
                <a:solidFill>
                  <a:schemeClr val="tx2"/>
                </a:solidFill>
              </a:rPr>
              <a:t>We want to make access to </a:t>
            </a:r>
            <a:r>
              <a:rPr lang="en-US" sz="2000" dirty="0">
                <a:solidFill>
                  <a:srgbClr val="FF0000"/>
                </a:solidFill>
              </a:rPr>
              <a:t>human-generated data </a:t>
            </a:r>
            <a:r>
              <a:rPr lang="en-US" sz="2000" dirty="0">
                <a:solidFill>
                  <a:schemeClr val="tx2"/>
                </a:solidFill>
              </a:rPr>
              <a:t>as easy as access to </a:t>
            </a:r>
            <a:r>
              <a:rPr lang="en-US" sz="2000" dirty="0">
                <a:solidFill>
                  <a:srgbClr val="FF0000"/>
                </a:solidFill>
              </a:rPr>
              <a:t>databases</a:t>
            </a:r>
            <a:r>
              <a:rPr lang="en-US" sz="2000" dirty="0">
                <a:solidFill>
                  <a:schemeClr val="tx2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243081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Simple LINQ Queries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8" y="2286000"/>
            <a:ext cx="10057854" cy="1645920"/>
          </a:xfrm>
          <a:ln>
            <a:solidFill>
              <a:schemeClr val="tx1"/>
            </a:solidFill>
          </a:ln>
        </p:spPr>
        <p:txBody>
          <a:bodyPr>
            <a:normAutofit fontScale="92500"/>
          </a:bodyPr>
          <a:lstStyle/>
          <a:p>
            <a:r>
              <a:rPr lang="en-US" dirty="0" err="1">
                <a:solidFill>
                  <a:schemeClr val="accent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var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femaleHeight</a:t>
            </a:r>
            <a:r>
              <a:rPr lang="en-US" dirty="0" smtClean="0"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dirty="0">
                <a:solidFill>
                  <a:schemeClr val="accent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from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person </a:t>
            </a:r>
            <a:r>
              <a:rPr lang="en-US" dirty="0">
                <a:solidFill>
                  <a:schemeClr val="accent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people </a:t>
            </a:r>
            <a:r>
              <a:rPr lang="en-US" dirty="0">
                <a:solidFill>
                  <a:schemeClr val="accent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where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person.Gender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== </a:t>
            </a:r>
            <a:r>
              <a:rPr lang="en-US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Gender.FEMALE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smtClean="0">
                <a:solidFill>
                  <a:schemeClr val="accent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select</a:t>
            </a:r>
            <a:r>
              <a:rPr lang="en-US" dirty="0" smtClean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person.PoseQuestion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dirty="0" err="1">
                <a:solidFill>
                  <a:schemeClr val="accent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&gt;(</a:t>
            </a:r>
            <a:r>
              <a:rPr lang="en-US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"What is your </a:t>
            </a:r>
            <a:r>
              <a:rPr lang="en-US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height?"</a:t>
            </a:r>
            <a:r>
              <a:rPr lang="en-US" dirty="0" smtClean="0"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dirty="0" err="1" smtClean="0">
                <a:solidFill>
                  <a:schemeClr val="accent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var</a:t>
            </a:r>
            <a:r>
              <a:rPr lang="en-US" dirty="0" smtClean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maleHeight</a:t>
            </a:r>
            <a:r>
              <a:rPr lang="en-US" dirty="0" smtClean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= </a:t>
            </a:r>
            <a:r>
              <a:rPr lang="en-US" dirty="0">
                <a:solidFill>
                  <a:schemeClr val="accent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from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person in people </a:t>
            </a:r>
            <a:r>
              <a:rPr lang="en-US" dirty="0">
                <a:solidFill>
                  <a:schemeClr val="accent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where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person.Gender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== </a:t>
            </a:r>
            <a:r>
              <a:rPr lang="en-US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Gender.MALE</a:t>
            </a:r>
            <a:r>
              <a:rPr lang="en-US" dirty="0" smtClean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smtClean="0">
                <a:solidFill>
                  <a:schemeClr val="accent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select</a:t>
            </a:r>
            <a:r>
              <a:rPr lang="en-US" dirty="0" smtClean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person.PoseQuestion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dirty="0" err="1">
                <a:solidFill>
                  <a:schemeClr val="accent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&gt;(</a:t>
            </a:r>
            <a:r>
              <a:rPr lang="en-US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"What is your </a:t>
            </a:r>
            <a:r>
              <a:rPr lang="en-US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height?"</a:t>
            </a:r>
            <a:r>
              <a:rPr lang="en-US" dirty="0" smtClean="0"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024128" y="4285488"/>
            <a:ext cx="9720073" cy="184404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schemeClr val="accent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if</a:t>
            </a:r>
            <a:r>
              <a:rPr lang="en-US" sz="18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(</a:t>
            </a:r>
            <a:r>
              <a:rPr lang="en-US" sz="18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maleHeight.ToRandomVariable</a:t>
            </a:r>
            <a:r>
              <a:rPr lang="en-US" sz="1800" dirty="0" smtClean="0">
                <a:latin typeface="Consolas" panose="020B0609020204030204" pitchFamily="49" charset="0"/>
                <a:cs typeface="Consolas" panose="020B0609020204030204" pitchFamily="49" charset="0"/>
              </a:rPr>
              <a:t>() </a:t>
            </a:r>
            <a:r>
              <a:rPr lang="en-US" sz="1800" b="1" dirty="0" smtClean="0">
                <a:solidFill>
                  <a:schemeClr val="accent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  <a:r>
              <a:rPr lang="en-US" sz="18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8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femaleHeight.ToRandomVariable</a:t>
            </a:r>
            <a:r>
              <a:rPr lang="en-US" sz="1800" dirty="0" smtClean="0">
                <a:latin typeface="Consolas" panose="020B0609020204030204" pitchFamily="49" charset="0"/>
                <a:cs typeface="Consolas" panose="020B0609020204030204" pitchFamily="49" charset="0"/>
              </a:rPr>
              <a:t>()) {</a:t>
            </a:r>
          </a:p>
          <a:p>
            <a:r>
              <a:rPr lang="en-US" sz="1800" dirty="0" smtClean="0">
                <a:latin typeface="Consolas" panose="020B0609020204030204" pitchFamily="49" charset="0"/>
                <a:cs typeface="Consolas" panose="020B0609020204030204" pitchFamily="49" charset="0"/>
              </a:rPr>
              <a:t>	</a:t>
            </a:r>
            <a:r>
              <a:rPr lang="en-US" sz="18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Console.WriteLine</a:t>
            </a:r>
            <a:r>
              <a:rPr lang="en-US" sz="1800" dirty="0" smtClean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</a:p>
          <a:p>
            <a:r>
              <a:rPr lang="en-US" sz="18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    "Males are taller that females, according to a t-test."</a:t>
            </a:r>
            <a:r>
              <a:rPr lang="en-US" sz="1800" dirty="0" smtClean="0"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800" dirty="0" smtClean="0"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3252146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focus is on an end-to-end process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972041" y="3513085"/>
            <a:ext cx="1314327" cy="1503823"/>
            <a:chOff x="3945300" y="988042"/>
            <a:chExt cx="1314327" cy="1503823"/>
          </a:xfrm>
        </p:grpSpPr>
        <p:pic>
          <p:nvPicPr>
            <p:cNvPr id="6" name="Picture 12" descr="http://icons.iconarchive.com/icons/pixelkit/swanky-outlines/256/15-Light-Bulb-icon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7387" y="988042"/>
              <a:ext cx="1262240" cy="109358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 bwMode="gray">
            <a:xfrm>
              <a:off x="3945300" y="2214866"/>
              <a:ext cx="1253066" cy="276999"/>
            </a:xfrm>
            <a:prstGeom prst="rect">
              <a:avLst/>
            </a:prstGeom>
          </p:spPr>
          <p:txBody>
            <a:bodyPr vert="horz" wrap="square" lIns="0" tIns="0" rIns="0" bIns="0" numCol="1" spcCol="228600" rtlCol="0">
              <a:spAutoFit/>
            </a:bodyPr>
            <a:lstStyle/>
            <a:p>
              <a:pPr marL="0" lvl="1" algn="ctr">
                <a:spcAft>
                  <a:spcPts val="600"/>
                </a:spcAft>
                <a:buSzPct val="100000"/>
              </a:pPr>
              <a:r>
                <a:rPr lang="en-US" b="1" dirty="0">
                  <a:solidFill>
                    <a:schemeClr val="tx2"/>
                  </a:solidFill>
                </a:rPr>
                <a:t>1) idea</a:t>
              </a:r>
              <a:endParaRPr lang="en-US" b="1" dirty="0">
                <a:solidFill>
                  <a:schemeClr val="tx2"/>
                </a:solidFill>
                <a:latin typeface="+mj-lt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975102" y="3382345"/>
            <a:ext cx="1269145" cy="1765302"/>
            <a:chOff x="6263277" y="2981377"/>
            <a:chExt cx="1269145" cy="1765302"/>
          </a:xfrm>
        </p:grpSpPr>
        <p:sp>
          <p:nvSpPr>
            <p:cNvPr id="9" name="TextBox 8"/>
            <p:cNvSpPr txBox="1"/>
            <p:nvPr/>
          </p:nvSpPr>
          <p:spPr bwMode="gray">
            <a:xfrm>
              <a:off x="6271316" y="4500458"/>
              <a:ext cx="1253066" cy="246221"/>
            </a:xfrm>
            <a:prstGeom prst="rect">
              <a:avLst/>
            </a:prstGeom>
          </p:spPr>
          <p:txBody>
            <a:bodyPr vert="horz" wrap="square" lIns="0" tIns="0" rIns="0" bIns="0" numCol="1" spcCol="228600" rtlCol="0">
              <a:spAutoFit/>
            </a:bodyPr>
            <a:lstStyle/>
            <a:p>
              <a:pPr marL="0" lvl="1" algn="ctr">
                <a:spcAft>
                  <a:spcPts val="600"/>
                </a:spcAft>
                <a:buSzPct val="100000"/>
              </a:pPr>
              <a:r>
                <a:rPr lang="en-US" sz="1600" b="1" dirty="0">
                  <a:solidFill>
                    <a:schemeClr val="tx2"/>
                  </a:solidFill>
                </a:rPr>
                <a:t>2) poll</a:t>
              </a:r>
              <a:endParaRPr lang="en-US" sz="1600" b="1" dirty="0">
                <a:solidFill>
                  <a:schemeClr val="tx2"/>
                </a:solidFill>
                <a:latin typeface="+mj-lt"/>
              </a:endParaRPr>
            </a:p>
          </p:txBody>
        </p:sp>
        <p:pic>
          <p:nvPicPr>
            <p:cNvPr id="10" name="Picture 10" descr="http://a.dryicons.com/images/icon_sets/wysiwyg_classic/png/128x128/form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3277" y="2981377"/>
              <a:ext cx="1269145" cy="140411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6932981" y="3532268"/>
            <a:ext cx="1253066" cy="1465456"/>
            <a:chOff x="3935020" y="5334184"/>
            <a:chExt cx="1253066" cy="1465456"/>
          </a:xfrm>
        </p:grpSpPr>
        <p:grpSp>
          <p:nvGrpSpPr>
            <p:cNvPr id="12" name="Group 11"/>
            <p:cNvGrpSpPr/>
            <p:nvPr/>
          </p:nvGrpSpPr>
          <p:grpSpPr>
            <a:xfrm>
              <a:off x="4023432" y="5334184"/>
              <a:ext cx="1076242" cy="1137891"/>
              <a:chOff x="6737744" y="3598616"/>
              <a:chExt cx="2076330" cy="1984249"/>
            </a:xfrm>
          </p:grpSpPr>
          <p:pic>
            <p:nvPicPr>
              <p:cNvPr id="14" name="Picture 4" descr="http://1.bp.blogspot.com/-qrfN08P-sQ4/UPWKkTrfL3I/AAAAAAAAAKs/bc9hHVwshp0/s1600/man-figure-symbol-hi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6737744" y="3598616"/>
                <a:ext cx="249705" cy="5856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4" descr="http://1.bp.blogspot.com/-qrfN08P-sQ4/UPWKkTrfL3I/AAAAAAAAAKs/bc9hHVwshp0/s1600/man-figure-symbol-hi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7103069" y="3598616"/>
                <a:ext cx="249705" cy="5856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4" descr="http://1.bp.blogspot.com/-qrfN08P-sQ4/UPWKkTrfL3I/AAAAAAAAAKs/bc9hHVwshp0/s1600/man-figure-symbol-hi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7468394" y="3598616"/>
                <a:ext cx="249705" cy="5856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4" descr="http://1.bp.blogspot.com/-qrfN08P-sQ4/UPWKkTrfL3I/AAAAAAAAAKs/bc9hHVwshp0/s1600/man-figure-symbol-hi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7833719" y="3598616"/>
                <a:ext cx="249705" cy="5856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4" descr="http://1.bp.blogspot.com/-qrfN08P-sQ4/UPWKkTrfL3I/AAAAAAAAAKs/bc9hHVwshp0/s1600/man-figure-symbol-hi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8199044" y="3598616"/>
                <a:ext cx="249705" cy="5856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4" descr="http://1.bp.blogspot.com/-qrfN08P-sQ4/UPWKkTrfL3I/AAAAAAAAAKs/bc9hHVwshp0/s1600/man-figure-symbol-hi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8564369" y="3598616"/>
                <a:ext cx="249705" cy="5856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4" descr="http://1.bp.blogspot.com/-qrfN08P-sQ4/UPWKkTrfL3I/AAAAAAAAAKs/bc9hHVwshp0/s1600/man-figure-symbol-hi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6737748" y="4290947"/>
                <a:ext cx="249705" cy="5856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4" descr="http://1.bp.blogspot.com/-qrfN08P-sQ4/UPWKkTrfL3I/AAAAAAAAAKs/bc9hHVwshp0/s1600/man-figure-symbol-hi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7103073" y="4290947"/>
                <a:ext cx="249705" cy="5856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4" descr="http://1.bp.blogspot.com/-qrfN08P-sQ4/UPWKkTrfL3I/AAAAAAAAAKs/bc9hHVwshp0/s1600/man-figure-symbol-hi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7468398" y="4290947"/>
                <a:ext cx="249705" cy="5856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4" descr="http://1.bp.blogspot.com/-qrfN08P-sQ4/UPWKkTrfL3I/AAAAAAAAAKs/bc9hHVwshp0/s1600/man-figure-symbol-hi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7833723" y="4290947"/>
                <a:ext cx="249705" cy="5856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4" descr="http://1.bp.blogspot.com/-qrfN08P-sQ4/UPWKkTrfL3I/AAAAAAAAAKs/bc9hHVwshp0/s1600/man-figure-symbol-hi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8199044" y="4290947"/>
                <a:ext cx="249705" cy="5856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4" descr="http://1.bp.blogspot.com/-qrfN08P-sQ4/UPWKkTrfL3I/AAAAAAAAAKs/bc9hHVwshp0/s1600/man-figure-symbol-hi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8564365" y="4290947"/>
                <a:ext cx="249705" cy="5856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4" descr="http://1.bp.blogspot.com/-qrfN08P-sQ4/UPWKkTrfL3I/AAAAAAAAAKs/bc9hHVwshp0/s1600/man-figure-symbol-hi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6737744" y="4997247"/>
                <a:ext cx="249705" cy="5856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4" descr="http://1.bp.blogspot.com/-qrfN08P-sQ4/UPWKkTrfL3I/AAAAAAAAAKs/bc9hHVwshp0/s1600/man-figure-symbol-hi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7103069" y="4997247"/>
                <a:ext cx="249705" cy="5856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4" descr="http://1.bp.blogspot.com/-qrfN08P-sQ4/UPWKkTrfL3I/AAAAAAAAAKs/bc9hHVwshp0/s1600/man-figure-symbol-hi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7468394" y="4997247"/>
                <a:ext cx="249705" cy="5856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4" descr="http://1.bp.blogspot.com/-qrfN08P-sQ4/UPWKkTrfL3I/AAAAAAAAAKs/bc9hHVwshp0/s1600/man-figure-symbol-hi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7833719" y="4997247"/>
                <a:ext cx="249705" cy="5856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Picture 4" descr="http://1.bp.blogspot.com/-qrfN08P-sQ4/UPWKkTrfL3I/AAAAAAAAAKs/bc9hHVwshp0/s1600/man-figure-symbol-hi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8199040" y="4997247"/>
                <a:ext cx="249705" cy="5856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Picture 4" descr="http://1.bp.blogspot.com/-qrfN08P-sQ4/UPWKkTrfL3I/AAAAAAAAAKs/bc9hHVwshp0/s1600/man-figure-symbol-hi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8564361" y="4997247"/>
                <a:ext cx="249705" cy="5856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3" name="TextBox 12"/>
            <p:cNvSpPr txBox="1"/>
            <p:nvPr/>
          </p:nvSpPr>
          <p:spPr bwMode="gray">
            <a:xfrm>
              <a:off x="3935020" y="6553419"/>
              <a:ext cx="1253066" cy="246221"/>
            </a:xfrm>
            <a:prstGeom prst="rect">
              <a:avLst/>
            </a:prstGeom>
          </p:spPr>
          <p:txBody>
            <a:bodyPr vert="horz" wrap="square" lIns="0" tIns="0" rIns="0" bIns="0" numCol="1" spcCol="228600" rtlCol="0">
              <a:spAutoFit/>
            </a:bodyPr>
            <a:lstStyle/>
            <a:p>
              <a:pPr marL="0" lvl="1" algn="ctr">
                <a:spcAft>
                  <a:spcPts val="600"/>
                </a:spcAft>
                <a:buSzPct val="100000"/>
              </a:pPr>
              <a:r>
                <a:rPr lang="en-US" sz="1600" b="1" dirty="0">
                  <a:solidFill>
                    <a:schemeClr val="tx2"/>
                  </a:solidFill>
                </a:rPr>
                <a:t>3) crowd</a:t>
              </a:r>
              <a:endParaRPr lang="en-US" sz="1600" b="1" dirty="0">
                <a:solidFill>
                  <a:schemeClr val="tx2"/>
                </a:solidFill>
                <a:latin typeface="+mj-lt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9874782" y="3420325"/>
            <a:ext cx="1365069" cy="1689343"/>
            <a:chOff x="941008" y="4004511"/>
            <a:chExt cx="1365069" cy="1689343"/>
          </a:xfrm>
        </p:grpSpPr>
        <p:pic>
          <p:nvPicPr>
            <p:cNvPr id="33" name="Picture 2" descr="http://icons.iconarchive.com/icons/visualpharm/icons8-metro-style/128/Charts-Combo-icon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1008" y="4004511"/>
              <a:ext cx="1365069" cy="132521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TextBox 33"/>
            <p:cNvSpPr txBox="1"/>
            <p:nvPr/>
          </p:nvSpPr>
          <p:spPr bwMode="gray">
            <a:xfrm>
              <a:off x="997009" y="5447633"/>
              <a:ext cx="1253066" cy="246221"/>
            </a:xfrm>
            <a:prstGeom prst="rect">
              <a:avLst/>
            </a:prstGeom>
          </p:spPr>
          <p:txBody>
            <a:bodyPr vert="horz" wrap="square" lIns="0" tIns="0" rIns="0" bIns="0" numCol="1" spcCol="228600" rtlCol="0">
              <a:spAutoFit/>
            </a:bodyPr>
            <a:lstStyle/>
            <a:p>
              <a:pPr marL="0" lvl="1" algn="ctr">
                <a:spcAft>
                  <a:spcPts val="600"/>
                </a:spcAft>
                <a:buSzPct val="100000"/>
              </a:pPr>
              <a:r>
                <a:rPr lang="en-US" sz="1600" b="1" dirty="0">
                  <a:solidFill>
                    <a:schemeClr val="tx2"/>
                  </a:solidFill>
                </a:rPr>
                <a:t>4) analysis</a:t>
              </a:r>
              <a:endParaRPr lang="en-US" sz="1600" b="1" dirty="0">
                <a:solidFill>
                  <a:schemeClr val="tx2"/>
                </a:solidFill>
                <a:latin typeface="+mj-lt"/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64C64-C5CF-4390-99AE-EA261CE5B340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157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1_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KpiDescription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61B69171E234248BF356929BA5A766F" ma:contentTypeVersion="2" ma:contentTypeDescription="Create a new document." ma:contentTypeScope="" ma:versionID="a7f9071a03f3aaf56d14641ead80fdfa">
  <xsd:schema xmlns:xsd="http://www.w3.org/2001/XMLSchema" xmlns:xs="http://www.w3.org/2001/XMLSchema" xmlns:p="http://schemas.microsoft.com/office/2006/metadata/properties" xmlns:ns1="http://schemas.microsoft.com/sharepoint/v3" xmlns:ns2="efe2363d-7407-4150-b862-d65ad0896280" targetNamespace="http://schemas.microsoft.com/office/2006/metadata/properties" ma:root="true" ma:fieldsID="9466cf750c362ce92f18e0aa3d021dc0" ns1:_="" ns2:_="">
    <xsd:import namespace="http://schemas.microsoft.com/sharepoint/v3"/>
    <xsd:import namespace="efe2363d-7407-4150-b862-d65ad0896280"/>
    <xsd:element name="properties">
      <xsd:complexType>
        <xsd:sequence>
          <xsd:element name="documentManagement">
            <xsd:complexType>
              <xsd:all>
                <xsd:element ref="ns1:KpiDescription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KpiDescription" ma:index="8" nillable="true" ma:displayName="Description" ma:description="The description provides information about the purpose of the goal." ma:internalName="KpiDescription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e2363d-7407-4150-b862-d65ad0896280" elementFormDefault="qualified">
    <xsd:import namespace="http://schemas.microsoft.com/office/2006/documentManagement/types"/>
    <xsd:import namespace="http://schemas.microsoft.com/office/infopath/2007/PartnerControls"/>
    <xsd:element name="SharedWithUsers" ma:index="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24B81E3-E2E4-4707-86CE-42110FF3E8ED}">
  <ds:schemaRefs>
    <ds:schemaRef ds:uri="http://purl.org/dc/dcmitype/"/>
    <ds:schemaRef ds:uri="http://www.w3.org/XML/1998/namespace"/>
    <ds:schemaRef ds:uri="efe2363d-7407-4150-b862-d65ad0896280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F7857646-F4AE-4E34-B298-78D5356B581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2987CC8-E534-493D-B06E-03922B5361B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efe2363d-7407-4150-b862-d65ad089628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11104</TotalTime>
  <Words>1242</Words>
  <Application>Microsoft Office PowerPoint</Application>
  <PresentationFormat>Widescreen</PresentationFormat>
  <Paragraphs>264</Paragraphs>
  <Slides>46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46</vt:i4>
      </vt:variant>
    </vt:vector>
  </HeadingPairs>
  <TitlesOfParts>
    <vt:vector size="58" baseType="lpstr">
      <vt:lpstr>Arial</vt:lpstr>
      <vt:lpstr>Calibri</vt:lpstr>
      <vt:lpstr>Consolas</vt:lpstr>
      <vt:lpstr>Gunny rewritten</vt:lpstr>
      <vt:lpstr>Rabiohead</vt:lpstr>
      <vt:lpstr>Rockwell</vt:lpstr>
      <vt:lpstr>Segoe UI</vt:lpstr>
      <vt:lpstr>Tw Cen MT</vt:lpstr>
      <vt:lpstr>Tw Cen MT Condensed</vt:lpstr>
      <vt:lpstr>Wingdings 3</vt:lpstr>
      <vt:lpstr>Integral</vt:lpstr>
      <vt:lpstr>1_Integral</vt:lpstr>
      <vt:lpstr>PowerPoint Presentation</vt:lpstr>
      <vt:lpstr>U.S. Bureau of Labor Statistics</vt:lpstr>
      <vt:lpstr>PowerPoint Presentation</vt:lpstr>
      <vt:lpstr>PowerPoint Presentation</vt:lpstr>
      <vt:lpstr>Market research  questions</vt:lpstr>
      <vt:lpstr>Large-scale Polling with  InterPoll</vt:lpstr>
      <vt:lpstr>InterPoll 101</vt:lpstr>
      <vt:lpstr>Simple LINQ Queries </vt:lpstr>
      <vt:lpstr>Our focus is on an end-to-end process</vt:lpstr>
      <vt:lpstr>Sample Surveys</vt:lpstr>
      <vt:lpstr>Is this not a solved problem?</vt:lpstr>
      <vt:lpstr>Moving away from small and unrepresentative samples</vt:lpstr>
      <vt:lpstr>Key FEATURES of InterPoll</vt:lpstr>
      <vt:lpstr>Outline</vt:lpstr>
      <vt:lpstr>Power analysis</vt:lpstr>
      <vt:lpstr>Example question: HEIGHT</vt:lpstr>
      <vt:lpstr>Convergence curves: sequential probability ratio test  (SPRT) or WALD, 1945</vt:lpstr>
      <vt:lpstr>Debates: intelligence squared</vt:lpstr>
      <vt:lpstr>Does money buy happiness  (or at lest tranquility)?</vt:lpstr>
      <vt:lpstr>Taxation, by gender and Income</vt:lpstr>
      <vt:lpstr>Priors for the crowd</vt:lpstr>
      <vt:lpstr>The Unbias operator</vt:lpstr>
      <vt:lpstr>Unbiasing Results</vt:lpstr>
      <vt:lpstr>Financial Optimizations </vt:lpstr>
      <vt:lpstr>Why Optimize InterPoll queries and HOW?..</vt:lpstr>
      <vt:lpstr>Why Optimize: Cost</vt:lpstr>
      <vt:lpstr>QUERY YIELD</vt:lpstr>
      <vt:lpstr>Depends on the query: some filters  have Low yield</vt:lpstr>
      <vt:lpstr>Why Optimize: Cost (2)</vt:lpstr>
      <vt:lpstr>Why Optimize: Time</vt:lpstr>
      <vt:lpstr>TIME SAVINGS from Rebalancing optimizations</vt:lpstr>
      <vt:lpstr>Why Optimize: Margin of Error</vt:lpstr>
      <vt:lpstr>Panel building</vt:lpstr>
      <vt:lpstr>Overview of optimizations in this project</vt:lpstr>
      <vt:lpstr>demo</vt:lpstr>
      <vt:lpstr>Conclusions</vt:lpstr>
      <vt:lpstr>Building Interpoll applications</vt:lpstr>
      <vt:lpstr>Social Sciences</vt:lpstr>
      <vt:lpstr>Healthcare Surveys</vt:lpstr>
      <vt:lpstr>Exploring the data</vt:lpstr>
      <vt:lpstr>Political Polling</vt:lpstr>
      <vt:lpstr>Demo: basic surveys</vt:lpstr>
      <vt:lpstr>Other interfaces are possible</vt:lpstr>
      <vt:lpstr>Costly… especially at scale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Programming for Social Scientists</dc:title>
  <dc:creator>Ben Livshits</dc:creator>
  <cp:lastModifiedBy>Ben Livshits</cp:lastModifiedBy>
  <cp:revision>252</cp:revision>
  <dcterms:created xsi:type="dcterms:W3CDTF">2014-07-29T21:50:32Z</dcterms:created>
  <dcterms:modified xsi:type="dcterms:W3CDTF">2015-09-29T02:31:49Z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0x010100E61B69171E234248BF356929BA5A766F</vt:lpwstr>
  </property>
  <property fmtid="{D5CDD505-2E9C-101B-9397-08002B2CF9AE}" pid="3" name="DocVizMetadataToken">
    <vt:lpwstr>300x225x1</vt:lpwstr>
  </property>
  <property fmtid="{D5CDD505-2E9C-101B-9397-08002B2CF9AE}" pid="4" name="DocVizPreviewMetadata_Count">
    <vt:i4>21</vt:i4>
  </property>
  <property fmtid="{D5CDD505-2E9C-101B-9397-08002B2CF9AE}" pid="5" name="DocVizPreviewMetadata_0">
    <vt:lpwstr>300x225x1</vt:lpwstr>
  </property>
</Properties>
</file>